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43"/>
  </p:notesMasterIdLst>
  <p:sldIdLst>
    <p:sldId id="256" r:id="rId3"/>
    <p:sldId id="257" r:id="rId4"/>
    <p:sldId id="261" r:id="rId5"/>
    <p:sldId id="440" r:id="rId6"/>
    <p:sldId id="437" r:id="rId7"/>
    <p:sldId id="438" r:id="rId8"/>
    <p:sldId id="439" r:id="rId9"/>
    <p:sldId id="433" r:id="rId10"/>
    <p:sldId id="434" r:id="rId11"/>
    <p:sldId id="436" r:id="rId12"/>
    <p:sldId id="435" r:id="rId13"/>
    <p:sldId id="432" r:id="rId14"/>
    <p:sldId id="414" r:id="rId15"/>
    <p:sldId id="415" r:id="rId16"/>
    <p:sldId id="402" r:id="rId17"/>
    <p:sldId id="259" r:id="rId18"/>
    <p:sldId id="386" r:id="rId19"/>
    <p:sldId id="421" r:id="rId20"/>
    <p:sldId id="420" r:id="rId21"/>
    <p:sldId id="265" r:id="rId22"/>
    <p:sldId id="266" r:id="rId23"/>
    <p:sldId id="430" r:id="rId24"/>
    <p:sldId id="272" r:id="rId25"/>
    <p:sldId id="311" r:id="rId26"/>
    <p:sldId id="276" r:id="rId27"/>
    <p:sldId id="280" r:id="rId28"/>
    <p:sldId id="281" r:id="rId29"/>
    <p:sldId id="282" r:id="rId30"/>
    <p:sldId id="286" r:id="rId31"/>
    <p:sldId id="284" r:id="rId32"/>
    <p:sldId id="287" r:id="rId33"/>
    <p:sldId id="289" r:id="rId34"/>
    <p:sldId id="290" r:id="rId35"/>
    <p:sldId id="339" r:id="rId36"/>
    <p:sldId id="424" r:id="rId37"/>
    <p:sldId id="422" r:id="rId38"/>
    <p:sldId id="258" r:id="rId39"/>
    <p:sldId id="423" r:id="rId40"/>
    <p:sldId id="297" r:id="rId41"/>
    <p:sldId id="296" r:id="rId4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1pPr>
    <a:lvl2pPr marL="0" marR="0" indent="3429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2pPr>
    <a:lvl3pPr marL="0" marR="0" indent="6858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3pPr>
    <a:lvl4pPr marL="0" marR="0" indent="10287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4pPr>
    <a:lvl5pPr marL="0" marR="0" indent="13716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5pPr>
    <a:lvl6pPr marL="0" marR="0" indent="17145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6pPr>
    <a:lvl7pPr marL="0" marR="0" indent="20574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7pPr>
    <a:lvl8pPr marL="0" marR="0" indent="24003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8pPr>
    <a:lvl9pPr marL="0" marR="0" indent="274320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EFF1F3"/>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Col>
    <a:lastRow>
      <a:tcTxStyle b="off" i="off">
        <a:font>
          <a:latin typeface="Gill Sans"/>
          <a:ea typeface="Gill Sans"/>
          <a:cs typeface="Gill Sans"/>
        </a:font>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solidFill>
            <a:srgbClr val="929292">
              <a:alpha val="50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3947" autoAdjust="0"/>
  </p:normalViewPr>
  <p:slideViewPr>
    <p:cSldViewPr snapToGrid="0">
      <p:cViewPr varScale="1">
        <p:scale>
          <a:sx n="45" d="100"/>
          <a:sy n="45" d="100"/>
        </p:scale>
        <p:origin x="232" y="720"/>
      </p:cViewPr>
      <p:guideLst>
        <p:guide orient="horz" pos="4320"/>
        <p:guide pos="76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5" name="Shape 85"/>
          <p:cNvSpPr>
            <a:spLocks noGrp="1" noRot="1" noChangeAspect="1"/>
          </p:cNvSpPr>
          <p:nvPr>
            <p:ph type="sldImg"/>
          </p:nvPr>
        </p:nvSpPr>
        <p:spPr>
          <a:xfrm>
            <a:off x="1143000" y="685800"/>
            <a:ext cx="4572000" cy="3429000"/>
          </a:xfrm>
          <a:prstGeom prst="rect">
            <a:avLst/>
          </a:prstGeom>
        </p:spPr>
        <p:txBody>
          <a:bodyPr/>
          <a:lstStyle/>
          <a:p>
            <a:endParaRPr/>
          </a:p>
        </p:txBody>
      </p:sp>
      <p:sp>
        <p:nvSpPr>
          <p:cNvPr id="86" name="Shape 8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10521887"/>
      </p:ext>
    </p:extLst>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Welcome to the "Master the </a:t>
            </a:r>
            <a:r>
              <a:rPr lang="en-GB" dirty="0" err="1"/>
              <a:t>tidyverse</a:t>
            </a:r>
            <a:r>
              <a:rPr lang="en-GB" dirty="0"/>
              <a:t>" training session. This is a hands-on, instructor-led training course intended to introduce you to R, the RStudio Integrated Development Environment where you'll develop code but it also has a huge number of helpful tools, and to introduce you to a family of R packages that integrate together to produce a helpful suite for data science tasks.</a:t>
            </a:r>
          </a:p>
          <a:p>
            <a:endParaRPr lang="en-GB" dirty="0"/>
          </a:p>
          <a:p>
            <a:r>
              <a:rPr lang="en-GB" dirty="0"/>
              <a:t>The majority of the content here has been developed by trainers at RStudio. I'm incredibly grateful to them for providing these excellent slides, and I need to point out that the content is made available under a Creative Commons "Attribution and Share-alike" license, which means that I let you know who developed them initially, but also to let you know that I'm under obligation to share my versions of these, which are available on </a:t>
            </a:r>
            <a:r>
              <a:rPr lang="en-GB" dirty="0" err="1"/>
              <a:t>Github</a:t>
            </a:r>
            <a:r>
              <a:rPr lang="en-GB" dirty="0"/>
              <a:t>.</a:t>
            </a:r>
          </a:p>
        </p:txBody>
      </p:sp>
    </p:spTree>
    <p:extLst>
      <p:ext uri="{BB962C8B-B14F-4D97-AF65-F5344CB8AC3E}">
        <p14:creationId xmlns:p14="http://schemas.microsoft.com/office/powerpoint/2010/main" val="373883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why look at R?</a:t>
            </a:r>
          </a:p>
        </p:txBody>
      </p:sp>
    </p:spTree>
    <p:extLst>
      <p:ext uri="{BB962C8B-B14F-4D97-AF65-F5344CB8AC3E}">
        <p14:creationId xmlns:p14="http://schemas.microsoft.com/office/powerpoint/2010/main" val="3004675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Why not other programming languages like Python, SAS, Julia, Stan etc.?</a:t>
            </a:r>
          </a:p>
        </p:txBody>
      </p:sp>
    </p:spTree>
    <p:extLst>
      <p:ext uri="{BB962C8B-B14F-4D97-AF65-F5344CB8AC3E}">
        <p14:creationId xmlns:p14="http://schemas.microsoft.com/office/powerpoint/2010/main" val="232126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Well to my mind it's not about R *OR* other packages, but rather R *AND* those other packages.</a:t>
            </a:r>
          </a:p>
          <a:p>
            <a:r>
              <a:rPr lang="en-GB" dirty="0"/>
              <a:t>I think the sweet spot comes when we use R alongside those other packages, with R marshalling and reproducible reports like </a:t>
            </a:r>
            <a:r>
              <a:rPr lang="en-GB" dirty="0" err="1"/>
              <a:t>rmarkdown</a:t>
            </a:r>
            <a:r>
              <a:rPr lang="en-GB" dirty="0"/>
              <a:t> providing the integration point across languages.</a:t>
            </a:r>
          </a:p>
        </p:txBody>
      </p:sp>
    </p:spTree>
    <p:extLst>
      <p:ext uri="{BB962C8B-B14F-4D97-AF65-F5344CB8AC3E}">
        <p14:creationId xmlns:p14="http://schemas.microsoft.com/office/powerpoint/2010/main" val="4262197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let’s take a moment to remind ourselves about how science works…</a:t>
            </a:r>
          </a:p>
          <a:p>
            <a:r>
              <a:rPr lang="en-GB" dirty="0"/>
              <a:t>We first form a hypothesis, we use this to drive a particular experimental design</a:t>
            </a:r>
          </a:p>
          <a:p>
            <a:r>
              <a:rPr lang="en-GB" dirty="0"/>
              <a:t>We collect data</a:t>
            </a:r>
          </a:p>
          <a:p>
            <a:r>
              <a:rPr lang="en-GB" dirty="0"/>
              <a:t>We then analyse this data</a:t>
            </a:r>
          </a:p>
          <a:p>
            <a:r>
              <a:rPr lang="en-GB" dirty="0"/>
              <a:t>And finally we should communicate our results with others in order to move forward science.</a:t>
            </a:r>
          </a:p>
        </p:txBody>
      </p:sp>
      <p:sp>
        <p:nvSpPr>
          <p:cNvPr id="4" name="Slide Number Placeholder 3"/>
          <p:cNvSpPr>
            <a:spLocks noGrp="1"/>
          </p:cNvSpPr>
          <p:nvPr>
            <p:ph type="sldNum" sz="quarter" idx="5"/>
          </p:nvPr>
        </p:nvSpPr>
        <p:spPr/>
        <p:txBody>
          <a:bodyPr/>
          <a:lstStyle/>
          <a:p>
            <a:fld id="{0ED720B4-DF8E-0346-839F-EBE9BD4B0DD0}" type="slidenum">
              <a:rPr lang="en-US" smtClean="0"/>
              <a:t>15</a:t>
            </a:fld>
            <a:endParaRPr lang="en-US"/>
          </a:p>
        </p:txBody>
      </p:sp>
    </p:spTree>
    <p:extLst>
      <p:ext uri="{BB962C8B-B14F-4D97-AF65-F5344CB8AC3E}">
        <p14:creationId xmlns:p14="http://schemas.microsoft.com/office/powerpoint/2010/main" val="2839988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there’s actually a bunch of other steps involved in between each of these, and I’m showing just a few of them here</a:t>
            </a:r>
          </a:p>
          <a:p>
            <a:r>
              <a:rPr lang="en-GB" dirty="0"/>
              <a:t>The key thing here is that *these* steps are the kinds of thing that you can use R and the </a:t>
            </a:r>
            <a:r>
              <a:rPr lang="en-GB" dirty="0" err="1"/>
              <a:t>tidyverse</a:t>
            </a:r>
            <a:r>
              <a:rPr lang="en-GB" dirty="0"/>
              <a:t> to help you with.</a:t>
            </a:r>
          </a:p>
        </p:txBody>
      </p:sp>
      <p:sp>
        <p:nvSpPr>
          <p:cNvPr id="4" name="Slide Number Placeholder 3"/>
          <p:cNvSpPr>
            <a:spLocks noGrp="1"/>
          </p:cNvSpPr>
          <p:nvPr>
            <p:ph type="sldNum" sz="quarter" idx="5"/>
          </p:nvPr>
        </p:nvSpPr>
        <p:spPr/>
        <p:txBody>
          <a:bodyPr/>
          <a:lstStyle/>
          <a:p>
            <a:fld id="{0ED720B4-DF8E-0346-839F-EBE9BD4B0DD0}" type="slidenum">
              <a:rPr lang="en-US" smtClean="0"/>
              <a:t>16</a:t>
            </a:fld>
            <a:endParaRPr lang="en-US"/>
          </a:p>
        </p:txBody>
      </p:sp>
    </p:spTree>
    <p:extLst>
      <p:ext uri="{BB962C8B-B14F-4D97-AF65-F5344CB8AC3E}">
        <p14:creationId xmlns:p14="http://schemas.microsoft.com/office/powerpoint/2010/main" val="240641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when you take these steps and collapse them you get a model for what we can call applied data science</a:t>
            </a:r>
          </a:p>
        </p:txBody>
      </p:sp>
      <p:sp>
        <p:nvSpPr>
          <p:cNvPr id="4" name="Slide Number Placeholder 3"/>
          <p:cNvSpPr>
            <a:spLocks noGrp="1"/>
          </p:cNvSpPr>
          <p:nvPr>
            <p:ph type="sldNum" sz="quarter" idx="5"/>
          </p:nvPr>
        </p:nvSpPr>
        <p:spPr/>
        <p:txBody>
          <a:bodyPr/>
          <a:lstStyle/>
          <a:p>
            <a:fld id="{0ED720B4-DF8E-0346-839F-EBE9BD4B0DD0}" type="slidenum">
              <a:rPr lang="en-US" smtClean="0"/>
              <a:t>17</a:t>
            </a:fld>
            <a:endParaRPr lang="en-US"/>
          </a:p>
        </p:txBody>
      </p:sp>
    </p:spTree>
    <p:extLst>
      <p:ext uri="{BB962C8B-B14F-4D97-AF65-F5344CB8AC3E}">
        <p14:creationId xmlns:p14="http://schemas.microsoft.com/office/powerpoint/2010/main" val="3963533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what's the distinction between R and RStudio?</a:t>
            </a:r>
          </a:p>
          <a:p>
            <a:r>
              <a:rPr lang="en-GB" dirty="0"/>
              <a:t>Well a simple analogy is to think of R as the engine that does all the work.</a:t>
            </a:r>
          </a:p>
          <a:p>
            <a:r>
              <a:rPr lang="en-GB" dirty="0"/>
              <a:t>The RStudio IDE then is the dashboard or user control panel for working with R.</a:t>
            </a:r>
          </a:p>
        </p:txBody>
      </p:sp>
    </p:spTree>
    <p:extLst>
      <p:ext uri="{BB962C8B-B14F-4D97-AF65-F5344CB8AC3E}">
        <p14:creationId xmlns:p14="http://schemas.microsoft.com/office/powerpoint/2010/main" val="365214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Let's take a look at what R can do…</a:t>
            </a:r>
          </a:p>
        </p:txBody>
      </p:sp>
    </p:spTree>
    <p:extLst>
      <p:ext uri="{BB962C8B-B14F-4D97-AF65-F5344CB8AC3E}">
        <p14:creationId xmlns:p14="http://schemas.microsoft.com/office/powerpoint/2010/main" val="1180436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We'll get into the basic building blocks of R object types later, but for now, to get us started the most important things to know are that most of the actions in R are functions. Functions take arguments. The arguments to the functions have name and value pairs. You can reduce the amount you type by dropping the argument name and supplying the values which are then assumed to follow the order of the named arguments. If you're starting out in R then I totally recommend fully specifying the name and value and we'll see that RStudio actually makes that approach easy.</a:t>
            </a:r>
          </a:p>
          <a:p>
            <a:endParaRPr lang="en-GB" dirty="0"/>
          </a:p>
          <a:p>
            <a:r>
              <a:rPr lang="en-GB" dirty="0"/>
              <a:t>In functions, we use "=" to assign values to argument names. </a:t>
            </a:r>
          </a:p>
          <a:p>
            <a:r>
              <a:rPr lang="en-GB" dirty="0"/>
              <a:t>In R scripts, we assign values to objects using the left arrow "&lt;-". </a:t>
            </a:r>
          </a:p>
          <a:p>
            <a:r>
              <a:rPr lang="en-GB" dirty="0"/>
              <a:t>The latter isn't a hard and fast rule, but I'm going to use that convention and I suggest you do too. </a:t>
            </a:r>
          </a:p>
        </p:txBody>
      </p:sp>
    </p:spTree>
    <p:extLst>
      <p:ext uri="{BB962C8B-B14F-4D97-AF65-F5344CB8AC3E}">
        <p14:creationId xmlns:p14="http://schemas.microsoft.com/office/powerpoint/2010/main" val="725444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In R there are bundles of code, functions, data and help that make up things called packages.</a:t>
            </a:r>
          </a:p>
          <a:p>
            <a:r>
              <a:rPr lang="en-GB" dirty="0"/>
              <a:t>These packages help us do specific tasks within R and they are usually focussed on one particular task.</a:t>
            </a:r>
          </a:p>
          <a:p>
            <a:r>
              <a:rPr lang="en-GB" dirty="0"/>
              <a:t>When you install R it comes with a basic set of packages which together are known as "base R".</a:t>
            </a:r>
          </a:p>
          <a:p>
            <a:endParaRPr lang="en-GB" dirty="0"/>
          </a:p>
          <a:p>
            <a:r>
              <a:rPr lang="en-GB" dirty="0"/>
              <a:t>Other packages bundle together code, functions, data, help files, and in some cases they borrow</a:t>
            </a:r>
          </a:p>
          <a:p>
            <a:r>
              <a:rPr lang="en-GB" dirty="0"/>
              <a:t>functions from other packages. </a:t>
            </a:r>
          </a:p>
        </p:txBody>
      </p:sp>
    </p:spTree>
    <p:extLst>
      <p:ext uri="{BB962C8B-B14F-4D97-AF65-F5344CB8AC3E}">
        <p14:creationId xmlns:p14="http://schemas.microsoft.com/office/powerpoint/2010/main" val="65665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lvl1pPr>
              <a:defRPr sz="1600">
                <a:latin typeface="Source Sans Pro"/>
                <a:ea typeface="Source Sans Pro"/>
                <a:cs typeface="Source Sans Pro"/>
                <a:sym typeface="Source Sans Pro"/>
              </a:defRPr>
            </a:lvl1pPr>
          </a:lstStyle>
          <a:p>
            <a:r>
              <a:rPr lang="en-GB" dirty="0"/>
              <a:t>My name is Mike K Smith, and I currently work with Doug Lee in the Statistics GPD organisation under Dave Keller. Previously I've worked in the </a:t>
            </a:r>
            <a:r>
              <a:rPr lang="en-GB" dirty="0" err="1"/>
              <a:t>Pharmacometrics</a:t>
            </a:r>
            <a:r>
              <a:rPr lang="en-GB" dirty="0"/>
              <a:t> group within Clinical Pharmacology for about 12 years and prior to that I was in the Statistics organisation, and I also spent about 6 months working in the </a:t>
            </a:r>
            <a:r>
              <a:rPr lang="en-GB" dirty="0" err="1"/>
              <a:t>StAR</a:t>
            </a:r>
            <a:r>
              <a:rPr lang="en-GB" dirty="0"/>
              <a:t> group (which is now SPA) working on SAS code for safety reporting algorithms, tables and figures for submission reporting using the TSR system which was the forerunner to CDARS.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power of R is that there are packages covering a massive range of data analysis topics. There are now over 15,000 packages.</a:t>
            </a:r>
          </a:p>
          <a:p>
            <a:r>
              <a:rPr lang="en-GB" dirty="0"/>
              <a:t>You should take a look at the "Task Views" link on the left hand side which aims to collect together packages that cover particular analysis problems.</a:t>
            </a:r>
          </a:p>
        </p:txBody>
      </p:sp>
    </p:spTree>
    <p:extLst>
      <p:ext uri="{BB962C8B-B14F-4D97-AF65-F5344CB8AC3E}">
        <p14:creationId xmlns:p14="http://schemas.microsoft.com/office/powerpoint/2010/main" val="2249850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To install packages you need to use the </a:t>
            </a:r>
            <a:r>
              <a:rPr lang="en-GB" dirty="0" err="1"/>
              <a:t>install.packages</a:t>
            </a:r>
            <a:r>
              <a:rPr lang="en-GB" dirty="0"/>
              <a:t> function.  You typically do this once…</a:t>
            </a:r>
          </a:p>
          <a:p>
            <a:r>
              <a:rPr lang="en-GB" dirty="0"/>
              <a:t>Then within each R session (or typically at the top of each R script) you need to load the library BEFORE you use it.</a:t>
            </a:r>
          </a:p>
        </p:txBody>
      </p:sp>
    </p:spTree>
    <p:extLst>
      <p:ext uri="{BB962C8B-B14F-4D97-AF65-F5344CB8AC3E}">
        <p14:creationId xmlns:p14="http://schemas.microsoft.com/office/powerpoint/2010/main" val="1493938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a:t>
            </a:r>
            <a:r>
              <a:rPr lang="en-GB" dirty="0" err="1"/>
              <a:t>tidyverse</a:t>
            </a:r>
            <a:r>
              <a:rPr lang="en-GB" dirty="0"/>
              <a:t> is a collection of packages designed to work together for data science work.</a:t>
            </a:r>
          </a:p>
          <a:p>
            <a:r>
              <a:rPr lang="en-GB" dirty="0"/>
              <a:t>It's a shortcut for installing and loading a number of packages.</a:t>
            </a:r>
          </a:p>
        </p:txBody>
      </p:sp>
    </p:spTree>
    <p:extLst>
      <p:ext uri="{BB962C8B-B14F-4D97-AF65-F5344CB8AC3E}">
        <p14:creationId xmlns:p14="http://schemas.microsoft.com/office/powerpoint/2010/main" val="3946449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When you install the </a:t>
            </a:r>
            <a:r>
              <a:rPr lang="en-GB" dirty="0" err="1"/>
              <a:t>tidyverse</a:t>
            </a:r>
            <a:r>
              <a:rPr lang="en-GB" dirty="0"/>
              <a:t> you get all of these packages</a:t>
            </a:r>
          </a:p>
        </p:txBody>
      </p:sp>
    </p:spTree>
    <p:extLst>
      <p:ext uri="{BB962C8B-B14F-4D97-AF65-F5344CB8AC3E}">
        <p14:creationId xmlns:p14="http://schemas.microsoft.com/office/powerpoint/2010/main" val="20847503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And then you can load up a number of these by loading a single package</a:t>
            </a:r>
          </a:p>
        </p:txBody>
      </p:sp>
    </p:spTree>
    <p:extLst>
      <p:ext uri="{BB962C8B-B14F-4D97-AF65-F5344CB8AC3E}">
        <p14:creationId xmlns:p14="http://schemas.microsoft.com/office/powerpoint/2010/main" val="1168812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Notice that installing gets LOTS of packages, while loading the </a:t>
            </a:r>
            <a:r>
              <a:rPr lang="en-GB" dirty="0" err="1"/>
              <a:t>tidyverse</a:t>
            </a:r>
            <a:r>
              <a:rPr lang="en-GB" dirty="0"/>
              <a:t> only loads a subset of that.</a:t>
            </a:r>
          </a:p>
        </p:txBody>
      </p:sp>
    </p:spTree>
    <p:extLst>
      <p:ext uri="{BB962C8B-B14F-4D97-AF65-F5344CB8AC3E}">
        <p14:creationId xmlns:p14="http://schemas.microsoft.com/office/powerpoint/2010/main" val="3719206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532189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So here’s the crux of the tidy idea (and it’s not too peculiar):</a:t>
            </a:r>
          </a:p>
          <a:p>
            <a:r>
              <a:rPr lang="en-GB" dirty="0"/>
              <a:t>Each variable in a dataset should be in one column.</a:t>
            </a:r>
          </a:p>
          <a:p>
            <a:r>
              <a:rPr lang="en-GB" dirty="0"/>
              <a:t>Each observation should be on a row.</a:t>
            </a:r>
          </a:p>
          <a:p>
            <a:r>
              <a:rPr lang="en-GB" dirty="0"/>
              <a:t>Each cell should represent one value.</a:t>
            </a:r>
          </a:p>
        </p:txBody>
      </p:sp>
      <p:sp>
        <p:nvSpPr>
          <p:cNvPr id="4" name="Slide Number Placeholder 3"/>
          <p:cNvSpPr>
            <a:spLocks noGrp="1"/>
          </p:cNvSpPr>
          <p:nvPr>
            <p:ph type="sldNum" sz="quarter" idx="5"/>
          </p:nvPr>
        </p:nvSpPr>
        <p:spPr/>
        <p:txBody>
          <a:bodyPr/>
          <a:lstStyle/>
          <a:p>
            <a:fld id="{0ED720B4-DF8E-0346-839F-EBE9BD4B0DD0}" type="slidenum">
              <a:rPr lang="en-US" smtClean="0"/>
              <a:t>34</a:t>
            </a:fld>
            <a:endParaRPr lang="en-US"/>
          </a:p>
        </p:txBody>
      </p:sp>
    </p:spTree>
    <p:extLst>
      <p:ext uri="{BB962C8B-B14F-4D97-AF65-F5344CB8AC3E}">
        <p14:creationId xmlns:p14="http://schemas.microsoft.com/office/powerpoint/2010/main" val="2238300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When it comes to reproducibility there are many things to consider</a:t>
            </a:r>
          </a:p>
          <a:p>
            <a:r>
              <a:rPr lang="en-GB" dirty="0"/>
              <a:t>  </a:t>
            </a:r>
            <a:r>
              <a:rPr lang="en-GB" dirty="0" err="1"/>
              <a:t>Scriptability</a:t>
            </a:r>
            <a:r>
              <a:rPr lang="en-GB" dirty="0"/>
              <a:t> ensures that all manipulations, analyses and visualizations of your data are tracked and reproducible.</a:t>
            </a:r>
          </a:p>
          <a:p>
            <a:r>
              <a:rPr lang="en-GB" dirty="0"/>
              <a:t>  Literate programming – meaning that you interleave explanation of what you're doing and why with the actual code and results, essentially writing a report WHILE YOU CODE – means that third parties have a way of understanding your thought process, as well as the code to reproduce the output. We'll see this in </a:t>
            </a:r>
            <a:r>
              <a:rPr lang="en-GB" dirty="0" err="1"/>
              <a:t>Rmarkdown</a:t>
            </a:r>
            <a:endParaRPr lang="en-GB" dirty="0"/>
          </a:p>
          <a:p>
            <a:r>
              <a:rPr lang="en-GB" dirty="0"/>
              <a:t>Finally we need to ensure that we communicate what version of R we're using, what R packages and what versions of R packages are being used. This allows a third party to recreate the environment that you run with.</a:t>
            </a:r>
          </a:p>
          <a:p>
            <a:endParaRPr lang="en-GB" dirty="0"/>
          </a:p>
          <a:p>
            <a:r>
              <a:rPr lang="en-GB" dirty="0"/>
              <a:t>We're NOT going to cover version control since in most cases this will be provided by the improve M&amp;S system, Stats Workbench or the SIGMA system for SPA.</a:t>
            </a:r>
          </a:p>
        </p:txBody>
      </p:sp>
    </p:spTree>
    <p:extLst>
      <p:ext uri="{BB962C8B-B14F-4D97-AF65-F5344CB8AC3E}">
        <p14:creationId xmlns:p14="http://schemas.microsoft.com/office/powerpoint/2010/main" val="285848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Our class has 6 planned sessions, and I have tried to split the content into sensible chunks.  </a:t>
            </a:r>
          </a:p>
          <a:p>
            <a:endParaRPr lang="en-GB" dirty="0"/>
          </a:p>
          <a:p>
            <a:r>
              <a:rPr lang="en-GB" dirty="0"/>
              <a:t>In order to cover reproducible reporting including R markdown, I would suggest that at some point we schedule an additional session to cover this topic. There's a lot to talk about in that topic, so I think it needs a dedicated session.</a:t>
            </a:r>
          </a:p>
        </p:txBody>
      </p:sp>
    </p:spTree>
    <p:extLst>
      <p:ext uri="{BB962C8B-B14F-4D97-AF65-F5344CB8AC3E}">
        <p14:creationId xmlns:p14="http://schemas.microsoft.com/office/powerpoint/2010/main" val="261261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 for Data Science is the companion book to this course. It's well worth getting a copy and reading it. It's well laid out, very readable and contains useful examples to check your understanding. All of the material in this course is covered in the book. You can view it online at the link here.</a:t>
            </a:r>
          </a:p>
        </p:txBody>
      </p:sp>
    </p:spTree>
    <p:extLst>
      <p:ext uri="{BB962C8B-B14F-4D97-AF65-F5344CB8AC3E}">
        <p14:creationId xmlns:p14="http://schemas.microsoft.com/office/powerpoint/2010/main" val="3048607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The website tidyverse.org is where you should go for all reference material pertaining to the R packages we'll look at. Function descriptions, specific arguments to those functions, example code and additional material is all available on this website.</a:t>
            </a:r>
          </a:p>
        </p:txBody>
      </p:sp>
    </p:spTree>
    <p:extLst>
      <p:ext uri="{BB962C8B-B14F-4D97-AF65-F5344CB8AC3E}">
        <p14:creationId xmlns:p14="http://schemas.microsoft.com/office/powerpoint/2010/main" val="315633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99583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R started off as a statistical programming language developed by Ross Ihaka and Robert Gentleman. It's an implementation of the S programming language developed by John Chambers at Bell Labs.</a:t>
            </a:r>
          </a:p>
        </p:txBody>
      </p:sp>
    </p:spTree>
    <p:extLst>
      <p:ext uri="{BB962C8B-B14F-4D97-AF65-F5344CB8AC3E}">
        <p14:creationId xmlns:p14="http://schemas.microsoft.com/office/powerpoint/2010/main" val="235750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It's genesis was in STATISTICAL programming</a:t>
            </a:r>
          </a:p>
        </p:txBody>
      </p:sp>
    </p:spTree>
    <p:extLst>
      <p:ext uri="{BB962C8B-B14F-4D97-AF65-F5344CB8AC3E}">
        <p14:creationId xmlns:p14="http://schemas.microsoft.com/office/powerpoint/2010/main" val="3820578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…but it's now a more general programming language and as we'll see it's possible to do a huge variety of things with R that fall outside statistical programming.</a:t>
            </a:r>
          </a:p>
        </p:txBody>
      </p:sp>
    </p:spTree>
    <p:extLst>
      <p:ext uri="{BB962C8B-B14F-4D97-AF65-F5344CB8AC3E}">
        <p14:creationId xmlns:p14="http://schemas.microsoft.com/office/powerpoint/2010/main" val="236758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p:bg>
      <p:bgPr>
        <a:solidFill>
          <a:srgbClr val="FFFFFF"/>
        </a:solidFill>
        <a:effectLst/>
      </p:bgPr>
    </p:bg>
    <p:spTree>
      <p:nvGrpSpPr>
        <p:cNvPr id="1" name=""/>
        <p:cNvGrpSpPr/>
        <p:nvPr/>
      </p:nvGrpSpPr>
      <p:grpSpPr>
        <a:xfrm>
          <a:off x="0" y="0"/>
          <a:ext cx="0" cy="0"/>
          <a:chOff x="0" y="0"/>
          <a:chExt cx="0" cy="0"/>
        </a:xfrm>
      </p:grpSpPr>
      <p:sp>
        <p:nvSpPr>
          <p:cNvPr id="15"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000000"/>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6168" y="8813801"/>
            <a:ext cx="20726400" cy="2724150"/>
          </a:xfrm>
        </p:spPr>
        <p:txBody>
          <a:bodyPr anchor="t"/>
          <a:lstStyle>
            <a:lvl1pPr algn="l">
              <a:defRPr sz="8000" b="1" cap="all"/>
            </a:lvl1pPr>
          </a:lstStyle>
          <a:p>
            <a:r>
              <a:rPr lang="en-US"/>
              <a:t>Click to edit Master title style</a:t>
            </a:r>
          </a:p>
        </p:txBody>
      </p:sp>
      <p:sp>
        <p:nvSpPr>
          <p:cNvPr id="3" name="Text Placeholder 2"/>
          <p:cNvSpPr>
            <a:spLocks noGrp="1"/>
          </p:cNvSpPr>
          <p:nvPr>
            <p:ph type="body" idx="1"/>
          </p:nvPr>
        </p:nvSpPr>
        <p:spPr>
          <a:xfrm>
            <a:off x="1926168" y="5813427"/>
            <a:ext cx="20726400" cy="3000374"/>
          </a:xfrm>
        </p:spPr>
        <p:txBody>
          <a:bodyPr anchor="b"/>
          <a:lstStyle>
            <a:lvl1pPr marL="0" indent="0">
              <a:buNone/>
              <a:defRPr sz="4000">
                <a:solidFill>
                  <a:schemeClr val="tx1">
                    <a:tint val="75000"/>
                  </a:schemeClr>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76613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19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95200" y="3200401"/>
            <a:ext cx="10769600" cy="9051926"/>
          </a:xfrm>
        </p:spPr>
        <p:txBody>
          <a:bodyPr/>
          <a:lstStyle>
            <a:lvl1pPr>
              <a:defRPr sz="5600"/>
            </a:lvl1pPr>
            <a:lvl2pPr>
              <a:defRPr sz="4800"/>
            </a:lvl2pPr>
            <a:lvl3pPr>
              <a:defRPr sz="4000"/>
            </a:lvl3pPr>
            <a:lvl4pPr>
              <a:defRPr sz="3600"/>
            </a:lvl4pPr>
            <a:lvl5pPr>
              <a:defRPr sz="3600"/>
            </a:lvl5pPr>
            <a:lvl6pPr>
              <a:defRPr sz="3600"/>
            </a:lvl6pPr>
            <a:lvl7pPr>
              <a:defRPr sz="3600"/>
            </a:lvl7pPr>
            <a:lvl8pPr>
              <a:defRPr sz="3600"/>
            </a:lvl8pPr>
            <a:lvl9pPr>
              <a:defRPr sz="3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3/19/21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277138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219200" y="3070226"/>
            <a:ext cx="10773835"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219200" y="4349750"/>
            <a:ext cx="10773835"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86735" y="3070226"/>
            <a:ext cx="10778067" cy="12795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86735" y="4349750"/>
            <a:ext cx="10778067" cy="7902576"/>
          </a:xfrm>
        </p:spPr>
        <p:txBody>
          <a:bodyPr/>
          <a:lstStyle>
            <a:lvl1pPr>
              <a:defRPr sz="48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3/19/21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278376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3/19/21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027932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3/19/21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996641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1" y="546100"/>
            <a:ext cx="8022168" cy="2324100"/>
          </a:xfrm>
        </p:spPr>
        <p:txBody>
          <a:bodyPr anchor="b"/>
          <a:lstStyle>
            <a:lvl1pPr algn="l">
              <a:defRPr sz="4000" b="1"/>
            </a:lvl1pPr>
          </a:lstStyle>
          <a:p>
            <a:r>
              <a:rPr lang="en-US"/>
              <a:t>Click to edit Master title style</a:t>
            </a:r>
          </a:p>
        </p:txBody>
      </p:sp>
      <p:sp>
        <p:nvSpPr>
          <p:cNvPr id="3" name="Content Placeholder 2"/>
          <p:cNvSpPr>
            <a:spLocks noGrp="1"/>
          </p:cNvSpPr>
          <p:nvPr>
            <p:ph idx="1"/>
          </p:nvPr>
        </p:nvSpPr>
        <p:spPr>
          <a:xfrm>
            <a:off x="9533467" y="546101"/>
            <a:ext cx="13631333" cy="11706226"/>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201" y="2870201"/>
            <a:ext cx="8022168" cy="9382126"/>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8823211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435" y="9601200"/>
            <a:ext cx="14630400" cy="1133476"/>
          </a:xfrm>
        </p:spPr>
        <p:txBody>
          <a:bodyPr anchor="b"/>
          <a:lstStyle>
            <a:lvl1pPr algn="l">
              <a:defRPr sz="4000" b="1"/>
            </a:lvl1pPr>
          </a:lstStyle>
          <a:p>
            <a:r>
              <a:rPr lang="en-US"/>
              <a:t>Click to edit Master title style</a:t>
            </a:r>
          </a:p>
        </p:txBody>
      </p:sp>
      <p:sp>
        <p:nvSpPr>
          <p:cNvPr id="3" name="Picture Placeholder 2"/>
          <p:cNvSpPr>
            <a:spLocks noGrp="1"/>
          </p:cNvSpPr>
          <p:nvPr>
            <p:ph type="pic" idx="1"/>
          </p:nvPr>
        </p:nvSpPr>
        <p:spPr>
          <a:xfrm>
            <a:off x="4779435" y="1225550"/>
            <a:ext cx="14630400" cy="822960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p:cNvSpPr>
            <a:spLocks noGrp="1"/>
          </p:cNvSpPr>
          <p:nvPr>
            <p:ph type="body" sz="half" idx="2"/>
          </p:nvPr>
        </p:nvSpPr>
        <p:spPr>
          <a:xfrm>
            <a:off x="4779435" y="10734676"/>
            <a:ext cx="14630400" cy="1609724"/>
          </a:xfrm>
        </p:spPr>
        <p:txBody>
          <a:bodyPr/>
          <a:lstStyle>
            <a:lvl1pPr marL="0" indent="0">
              <a:buNone/>
              <a:defRPr sz="28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3/19/21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48665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857375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7"/>
            <a:ext cx="5486400" cy="117030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19200" y="549277"/>
            <a:ext cx="16052800" cy="117030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6929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0"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1"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extLst>
      <p:ext uri="{BB962C8B-B14F-4D97-AF65-F5344CB8AC3E}">
        <p14:creationId xmlns:p14="http://schemas.microsoft.com/office/powerpoint/2010/main" val="193017633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Johnny Appleseed"/>
          <p:cNvSpPr>
            <a:spLocks noGrp="1"/>
          </p:cNvSpPr>
          <p:nvPr>
            <p:ph type="body" sz="quarter" idx="13"/>
          </p:nvPr>
        </p:nvSpPr>
        <p:spPr>
          <a:xfrm>
            <a:off x="2387600" y="8001000"/>
            <a:ext cx="19621500" cy="863600"/>
          </a:xfrm>
          <a:prstGeom prst="rect">
            <a:avLst/>
          </a:prstGeom>
        </p:spPr>
        <p:txBody>
          <a:bodyPr anchor="t">
            <a:spAutoFit/>
          </a:bodyPr>
          <a:lstStyle>
            <a:lvl1pPr marL="0" indent="0" algn="ctr">
              <a:spcBef>
                <a:spcPts val="0"/>
              </a:spcBef>
              <a:buSzTx/>
              <a:buNone/>
              <a:defRPr sz="4800">
                <a:solidFill>
                  <a:srgbClr val="535353"/>
                </a:solidFill>
                <a:latin typeface="Source Sans Pro"/>
                <a:ea typeface="Source Sans Pro"/>
                <a:cs typeface="Source Sans Pro"/>
                <a:sym typeface="Source Sans Pro"/>
              </a:defRPr>
            </a:lvl1pPr>
          </a:lstStyle>
          <a:p>
            <a:r>
              <a:t>–Johnny Appleseed</a:t>
            </a:r>
          </a:p>
        </p:txBody>
      </p:sp>
      <p:sp>
        <p:nvSpPr>
          <p:cNvPr id="45" name="“Type a quote here.”"/>
          <p:cNvSpPr>
            <a:spLocks noGrp="1"/>
          </p:cNvSpPr>
          <p:nvPr>
            <p:ph type="body" sz="quarter" idx="14"/>
          </p:nvPr>
        </p:nvSpPr>
        <p:spPr>
          <a:xfrm>
            <a:off x="2374900" y="5384800"/>
            <a:ext cx="19621500" cy="1866901"/>
          </a:xfrm>
          <a:prstGeom prst="rect">
            <a:avLst/>
          </a:prstGeom>
        </p:spPr>
        <p:txBody>
          <a:bodyPr>
            <a:spAutoFit/>
          </a:bodyPr>
          <a:lstStyle>
            <a:lvl1pPr marL="0" indent="0" algn="ctr">
              <a:spcBef>
                <a:spcPts val="0"/>
              </a:spcBef>
              <a:buSzTx/>
              <a:buNone/>
              <a:defRPr sz="11100" i="1">
                <a:solidFill>
                  <a:srgbClr val="005493">
                    <a:alpha val="75000"/>
                  </a:srgbClr>
                </a:solidFill>
                <a:latin typeface="Source Sans Pro ExtraLight"/>
                <a:ea typeface="Source Sans Pro ExtraLight"/>
                <a:cs typeface="Source Sans Pro ExtraLight"/>
                <a:sym typeface="Source Sans Pro ExtraLight"/>
              </a:defRPr>
            </a:lvl1pPr>
          </a:lstStyle>
          <a:p>
            <a:r>
              <a:t>“Type a quote here.”</a:t>
            </a:r>
          </a:p>
        </p:txBody>
      </p:sp>
      <p:sp>
        <p:nvSpPr>
          <p:cNvPr id="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 name="Slide Number"/>
          <p:cNvSpPr txBox="1">
            <a:spLocks noGrp="1"/>
          </p:cNvSpPr>
          <p:nvPr>
            <p:ph type="sldNum" sz="quarter" idx="2"/>
          </p:nvPr>
        </p:nvSpPr>
        <p:spPr>
          <a:xfrm>
            <a:off x="23217091" y="12543428"/>
            <a:ext cx="839331" cy="833230"/>
          </a:xfrm>
          <a:prstGeom prst="rect">
            <a:avLst/>
          </a:prstGeom>
        </p:spPr>
        <p:txBody>
          <a:bodyPr lIns="243799" tIns="243799" rIns="243799" bIns="243799" anchor="ctr"/>
          <a:lstStyle>
            <a:lvl1pPr algn="r" defTabSz="2438400">
              <a:defRPr>
                <a:solidFill>
                  <a:srgbClr val="ADADAD"/>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0"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61"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62"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ext">
    <p:bg>
      <p:bgPr>
        <a:solidFill>
          <a:srgbClr val="FFFFFF"/>
        </a:solidFill>
        <a:effectLst/>
      </p:bgPr>
    </p:bg>
    <p:spTree>
      <p:nvGrpSpPr>
        <p:cNvPr id="1" name=""/>
        <p:cNvGrpSpPr/>
        <p:nvPr/>
      </p:nvGrpSpPr>
      <p:grpSpPr>
        <a:xfrm>
          <a:off x="0" y="0"/>
          <a:ext cx="0" cy="0"/>
          <a:chOff x="0" y="0"/>
          <a:chExt cx="0" cy="0"/>
        </a:xfrm>
      </p:grpSpPr>
      <p:sp>
        <p:nvSpPr>
          <p:cNvPr id="69" name="Title Text"/>
          <p:cNvSpPr txBox="1">
            <a:spLocks noGrp="1"/>
          </p:cNvSpPr>
          <p:nvPr>
            <p:ph type="title"/>
          </p:nvPr>
        </p:nvSpPr>
        <p:spPr>
          <a:xfrm>
            <a:off x="4833937" y="357187"/>
            <a:ext cx="14716126" cy="3429001"/>
          </a:xfrm>
          <a:prstGeom prst="rect">
            <a:avLst/>
          </a:prstGeom>
        </p:spPr>
        <p:txBody>
          <a:bodyPr lIns="71437" tIns="71437" rIns="71437" bIns="71437"/>
          <a:lstStyle>
            <a:lvl1pPr algn="ctr" defTabSz="584200">
              <a:defRPr sz="11800" cap="none">
                <a:solidFill>
                  <a:srgbClr val="000000"/>
                </a:solidFill>
                <a:latin typeface="+mn-lt"/>
                <a:ea typeface="+mn-ea"/>
                <a:cs typeface="+mn-cs"/>
                <a:sym typeface="Helvetica Neue"/>
              </a:defRPr>
            </a:lvl1pPr>
          </a:lstStyle>
          <a:p>
            <a:r>
              <a:t>Title Text</a:t>
            </a:r>
          </a:p>
        </p:txBody>
      </p:sp>
      <p:sp>
        <p:nvSpPr>
          <p:cNvPr id="70" name="Body Level One…"/>
          <p:cNvSpPr txBox="1">
            <a:spLocks noGrp="1"/>
          </p:cNvSpPr>
          <p:nvPr>
            <p:ph type="body" sz="half" idx="1"/>
          </p:nvPr>
        </p:nvSpPr>
        <p:spPr>
          <a:xfrm>
            <a:off x="5526664" y="4505027"/>
            <a:ext cx="14716126" cy="8036720"/>
          </a:xfrm>
          <a:prstGeom prst="rect">
            <a:avLst/>
          </a:prstGeom>
        </p:spPr>
        <p:txBody>
          <a:bodyPr lIns="71437" tIns="71437" rIns="71437" bIns="71437"/>
          <a:lstStyle>
            <a:lvl1pPr marL="0" indent="317500" defTabSz="584200">
              <a:spcBef>
                <a:spcPts val="2400"/>
              </a:spcBef>
              <a:buSzTx/>
              <a:buNone/>
              <a:defRPr sz="5800">
                <a:solidFill>
                  <a:srgbClr val="000000"/>
                </a:solidFill>
                <a:latin typeface="+mn-lt"/>
                <a:ea typeface="+mn-ea"/>
                <a:cs typeface="+mn-cs"/>
                <a:sym typeface="Helvetica Neue"/>
              </a:defRPr>
            </a:lvl1pPr>
            <a:lvl2pPr marL="0" indent="762000" defTabSz="584200">
              <a:spcBef>
                <a:spcPts val="2400"/>
              </a:spcBef>
              <a:buSzTx/>
              <a:buNone/>
              <a:defRPr sz="5800">
                <a:solidFill>
                  <a:srgbClr val="000000"/>
                </a:solidFill>
                <a:latin typeface="+mn-lt"/>
                <a:ea typeface="+mn-ea"/>
                <a:cs typeface="+mn-cs"/>
                <a:sym typeface="Helvetica Neue"/>
              </a:defRPr>
            </a:lvl2pPr>
            <a:lvl3pPr marL="0" indent="1206500" defTabSz="584200">
              <a:spcBef>
                <a:spcPts val="2400"/>
              </a:spcBef>
              <a:buSzTx/>
              <a:buNone/>
              <a:defRPr sz="5800">
                <a:solidFill>
                  <a:srgbClr val="000000"/>
                </a:solidFill>
                <a:latin typeface="+mn-lt"/>
                <a:ea typeface="+mn-ea"/>
                <a:cs typeface="+mn-cs"/>
                <a:sym typeface="Helvetica Neue"/>
              </a:defRPr>
            </a:lvl3pPr>
            <a:lvl4pPr marL="0" indent="1651000" defTabSz="584200">
              <a:spcBef>
                <a:spcPts val="2400"/>
              </a:spcBef>
              <a:buSzTx/>
              <a:buNone/>
              <a:defRPr sz="5800">
                <a:solidFill>
                  <a:srgbClr val="000000"/>
                </a:solidFill>
                <a:latin typeface="+mn-lt"/>
                <a:ea typeface="+mn-ea"/>
                <a:cs typeface="+mn-cs"/>
                <a:sym typeface="Helvetica Neue"/>
              </a:defRPr>
            </a:lvl4pPr>
            <a:lvl5pPr marL="0" indent="2095500" defTabSz="584200">
              <a:spcBef>
                <a:spcPts val="2400"/>
              </a:spcBef>
              <a:buSzTx/>
              <a:buNone/>
              <a:defRPr sz="5800">
                <a:solidFill>
                  <a:srgbClr val="000000"/>
                </a:solidFill>
                <a:latin typeface="+mn-lt"/>
                <a:ea typeface="+mn-ea"/>
                <a:cs typeface="+mn-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71" name="Slide Number"/>
          <p:cNvSpPr txBox="1">
            <a:spLocks noGrp="1"/>
          </p:cNvSpPr>
          <p:nvPr>
            <p:ph type="sldNum" sz="quarter" idx="2"/>
          </p:nvPr>
        </p:nvSpPr>
        <p:spPr>
          <a:xfrm>
            <a:off x="11952882" y="13019484"/>
            <a:ext cx="460376" cy="498476"/>
          </a:xfrm>
          <a:prstGeom prst="rect">
            <a:avLst/>
          </a:prstGeom>
        </p:spPr>
        <p:txBody>
          <a:bodyPr lIns="71437" tIns="71437" rIns="71437" bIns="71437"/>
          <a:lstStyle>
            <a:lvl1pPr defTabSz="584200">
              <a:defRPr>
                <a:solidFill>
                  <a:srgbClr val="FFFFFF"/>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ransition Slide">
    <p:bg>
      <p:bgPr>
        <a:gradFill flip="none" rotWithShape="1">
          <a:gsLst>
            <a:gs pos="0">
              <a:srgbClr val="4287C7"/>
            </a:gs>
            <a:gs pos="81366">
              <a:srgbClr val="4D7090"/>
            </a:gs>
            <a:gs pos="100000">
              <a:srgbClr val="585858"/>
            </a:gs>
          </a:gsLst>
          <a:path path="circle">
            <a:fillToRect l="50000" t="50000" r="50000" b="50000"/>
          </a:path>
        </a:gradFill>
        <a:effectLst/>
      </p:bgPr>
    </p:bg>
    <p:spTree>
      <p:nvGrpSpPr>
        <p:cNvPr id="1" name=""/>
        <p:cNvGrpSpPr/>
        <p:nvPr/>
      </p:nvGrpSpPr>
      <p:grpSpPr>
        <a:xfrm>
          <a:off x="0" y="0"/>
          <a:ext cx="0" cy="0"/>
          <a:chOff x="0" y="0"/>
          <a:chExt cx="0" cy="0"/>
        </a:xfrm>
      </p:grpSpPr>
      <p:pic>
        <p:nvPicPr>
          <p:cNvPr id="78" name="image2.png" descr="image2.png"/>
          <p:cNvPicPr>
            <a:picLocks noChangeAspect="1"/>
          </p:cNvPicPr>
          <p:nvPr/>
        </p:nvPicPr>
        <p:blipFill>
          <a:blip r:embed="rId2">
            <a:alphaModFix amt="5000"/>
          </a:blip>
          <a:stretch>
            <a:fillRect/>
          </a:stretch>
        </p:blipFill>
        <p:spPr>
          <a:xfrm>
            <a:off x="17445533" y="7107732"/>
            <a:ext cx="7624268" cy="7624268"/>
          </a:xfrm>
          <a:prstGeom prst="rect">
            <a:avLst/>
          </a:prstGeom>
          <a:ln w="12700">
            <a:miter lim="400000"/>
          </a:ln>
        </p:spPr>
      </p:pic>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14176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1"/>
            <a:ext cx="20726400" cy="2940050"/>
          </a:xfrm>
        </p:spPr>
        <p:txBody>
          <a:bodyPr/>
          <a:lstStyle/>
          <a:p>
            <a:r>
              <a:rPr lang="en-US"/>
              <a:t>Click to edit Master title style</a:t>
            </a:r>
          </a:p>
        </p:txBody>
      </p:sp>
      <p:sp>
        <p:nvSpPr>
          <p:cNvPr id="3" name="Subtitle 2"/>
          <p:cNvSpPr>
            <a:spLocks noGrp="1"/>
          </p:cNvSpPr>
          <p:nvPr>
            <p:ph type="subTitle" idx="1"/>
          </p:nvPr>
        </p:nvSpPr>
        <p:spPr>
          <a:xfrm>
            <a:off x="3657600" y="7772400"/>
            <a:ext cx="17068800" cy="3505200"/>
          </a:xfrm>
        </p:spPr>
        <p:txBody>
          <a:bodyPr/>
          <a:lstStyle>
            <a:lvl1pPr marL="0" indent="0" algn="ctr">
              <a:buNone/>
              <a:defRPr>
                <a:solidFill>
                  <a:schemeClr val="tx1">
                    <a:tint val="75000"/>
                  </a:schemeClr>
                </a:solidFill>
              </a:defRPr>
            </a:lvl1pPr>
            <a:lvl2pPr marL="914400" indent="0" algn="ctr">
              <a:buNone/>
              <a:defRPr>
                <a:solidFill>
                  <a:schemeClr val="tx1">
                    <a:tint val="75000"/>
                  </a:schemeClr>
                </a:solidFill>
              </a:defRPr>
            </a:lvl2pPr>
            <a:lvl3pPr marL="1828800" indent="0" algn="ctr">
              <a:buNone/>
              <a:defRPr>
                <a:solidFill>
                  <a:schemeClr val="tx1">
                    <a:tint val="75000"/>
                  </a:schemeClr>
                </a:solidFill>
              </a:defRPr>
            </a:lvl3pPr>
            <a:lvl4pPr marL="2743200" indent="0" algn="ctr">
              <a:buNone/>
              <a:defRPr>
                <a:solidFill>
                  <a:schemeClr val="tx1">
                    <a:tint val="75000"/>
                  </a:schemeClr>
                </a:solidFill>
              </a:defRPr>
            </a:lvl4pPr>
            <a:lvl5pPr marL="3657600" indent="0" algn="ctr">
              <a:buNone/>
              <a:defRPr>
                <a:solidFill>
                  <a:schemeClr val="tx1">
                    <a:tint val="75000"/>
                  </a:schemeClr>
                </a:solidFill>
              </a:defRPr>
            </a:lvl5pPr>
            <a:lvl6pPr marL="4572000" indent="0" algn="ctr">
              <a:buNone/>
              <a:defRPr>
                <a:solidFill>
                  <a:schemeClr val="tx1">
                    <a:tint val="75000"/>
                  </a:schemeClr>
                </a:solidFill>
              </a:defRPr>
            </a:lvl6pPr>
            <a:lvl7pPr marL="5486400" indent="0" algn="ctr">
              <a:buNone/>
              <a:defRPr>
                <a:solidFill>
                  <a:schemeClr val="tx1">
                    <a:tint val="75000"/>
                  </a:schemeClr>
                </a:solidFill>
              </a:defRPr>
            </a:lvl7pPr>
            <a:lvl8pPr marL="6400800" indent="0" algn="ctr">
              <a:buNone/>
              <a:defRPr>
                <a:solidFill>
                  <a:schemeClr val="tx1">
                    <a:tint val="75000"/>
                  </a:schemeClr>
                </a:solidFill>
              </a:defRPr>
            </a:lvl8pPr>
            <a:lvl9pPr marL="7315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783670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3/19/21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388629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s://creativecommons.org/licenses/by-sa/4.0/"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A2BFDA"/>
            </a:gs>
            <a:gs pos="100000">
              <a:srgbClr val="447FB5"/>
            </a:gs>
          </a:gsLst>
          <a:path path="circle">
            <a:fillToRect l="50000" t="50000" r="50000" b="50000"/>
          </a:path>
        </a:gradFill>
        <a:effectLst/>
      </p:bgPr>
    </p:bg>
    <p:spTree>
      <p:nvGrpSpPr>
        <p:cNvPr id="1" name=""/>
        <p:cNvGrpSpPr/>
        <p:nvPr/>
      </p:nvGrpSpPr>
      <p:grpSpPr>
        <a:xfrm>
          <a:off x="0" y="0"/>
          <a:ext cx="0" cy="0"/>
          <a:chOff x="0" y="0"/>
          <a:chExt cx="0" cy="0"/>
        </a:xfrm>
      </p:grpSpPr>
      <p:sp>
        <p:nvSpPr>
          <p:cNvPr id="2"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9"/>
              </a:defRPr>
            </a:lvl1pPr>
          </a:lstStyle>
          <a:p>
            <a:pPr>
              <a:defRPr u="none"/>
            </a:pPr>
            <a:r>
              <a:rPr u="sng">
                <a:hlinkClick r:id="rId9"/>
              </a:rPr>
              <a:t>CC BY-SA RStudio</a:t>
            </a:r>
          </a:p>
        </p:txBody>
      </p:sp>
      <p:sp>
        <p:nvSpPr>
          <p:cNvPr id="3" name="Title Text"/>
          <p:cNvSpPr txBox="1">
            <a:spLocks noGrp="1"/>
          </p:cNvSpPr>
          <p:nvPr>
            <p:ph type="title"/>
          </p:nvPr>
        </p:nvSpPr>
        <p:spPr>
          <a:xfrm>
            <a:off x="673100" y="355600"/>
            <a:ext cx="23050500" cy="342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673100" y="3835400"/>
            <a:ext cx="23050500" cy="88646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76099" y="13081000"/>
            <a:ext cx="419101" cy="457200"/>
          </a:xfrm>
          <a:prstGeom prst="rect">
            <a:avLst/>
          </a:prstGeom>
          <a:ln w="12700">
            <a:miter lim="400000"/>
          </a:ln>
        </p:spPr>
        <p:txBody>
          <a:bodyPr wrap="none" lIns="50800" tIns="50800" rIns="50800" bIns="50800">
            <a:spAutoFit/>
          </a:bodyPr>
          <a:lstStyle>
            <a:lvl1pPr defTabSz="825500">
              <a:defRPr sz="2400">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3" r:id="rId2"/>
    <p:sldLayoutId id="2147483654" r:id="rId3"/>
    <p:sldLayoutId id="2147483655" r:id="rId4"/>
    <p:sldLayoutId id="2147483656" r:id="rId5"/>
    <p:sldLayoutId id="2147483657" r:id="rId6"/>
    <p:sldLayoutId id="2147483672" r:id="rId7"/>
  </p:sldLayoutIdLst>
  <p:transition spd="med"/>
  <p:txStyles>
    <p:titleStyle>
      <a:lvl1pPr marL="0" marR="0" indent="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1pPr>
      <a:lvl2pPr marL="0" marR="0" indent="2286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2pPr>
      <a:lvl3pPr marL="0" marR="0" indent="4572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3pPr>
      <a:lvl4pPr marL="0" marR="0" indent="6858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4pPr>
      <a:lvl5pPr marL="0" marR="0" indent="9144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5pPr>
      <a:lvl6pPr marL="0" marR="0" indent="11430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6pPr>
      <a:lvl7pPr marL="0" marR="0" indent="13716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7pPr>
      <a:lvl8pPr marL="0" marR="0" indent="16002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8pPr>
      <a:lvl9pPr marL="0" marR="0" indent="1828800" algn="l" defTabSz="825500" latinLnBrk="0">
        <a:lnSpc>
          <a:spcPct val="100000"/>
        </a:lnSpc>
        <a:spcBef>
          <a:spcPts val="0"/>
        </a:spcBef>
        <a:spcAft>
          <a:spcPts val="0"/>
        </a:spcAft>
        <a:buClrTx/>
        <a:buSzTx/>
        <a:buFontTx/>
        <a:buNone/>
        <a:tabLst/>
        <a:defRPr sz="15000" b="0" i="0" u="none" strike="noStrike" cap="all" spc="0" baseline="0">
          <a:ln>
            <a:noFill/>
          </a:ln>
          <a:solidFill>
            <a:srgbClr val="447FB5"/>
          </a:solidFill>
          <a:uFillTx/>
          <a:latin typeface="Source Sans Pro ExtraLight"/>
          <a:ea typeface="Source Sans Pro ExtraLight"/>
          <a:cs typeface="Source Sans Pro ExtraLight"/>
          <a:sym typeface="Source Sans Pro ExtraLight"/>
        </a:defRPr>
      </a:lvl9pPr>
    </p:titleStyle>
    <p:bodyStyle>
      <a:lvl1pPr marL="6099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1pPr>
      <a:lvl2pPr marL="13465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2pPr>
      <a:lvl3pPr marL="20831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3pPr>
      <a:lvl4pPr marL="28197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4pPr>
      <a:lvl5pPr marL="35563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5pPr>
      <a:lvl6pPr marL="42929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6pPr>
      <a:lvl7pPr marL="50295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7pPr>
      <a:lvl8pPr marL="57661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8pPr>
      <a:lvl9pPr marL="6502796" marR="0" indent="-609996" algn="l" defTabSz="825500" latinLnBrk="0">
        <a:lnSpc>
          <a:spcPct val="100000"/>
        </a:lnSpc>
        <a:spcBef>
          <a:spcPts val="6500"/>
        </a:spcBef>
        <a:spcAft>
          <a:spcPts val="0"/>
        </a:spcAft>
        <a:buClrTx/>
        <a:buSzPct val="82000"/>
        <a:buFontTx/>
        <a:buChar char="•"/>
        <a:tabLst/>
        <a:defRPr sz="5300" b="0" i="0" u="none" strike="noStrike" cap="none" spc="0" baseline="0">
          <a:ln>
            <a:noFill/>
          </a:ln>
          <a:solidFill>
            <a:srgbClr val="212733"/>
          </a:solidFill>
          <a:uFillTx/>
          <a:latin typeface="Source Sans Pro Light"/>
          <a:ea typeface="Source Sans Pro Light"/>
          <a:cs typeface="Source Sans Pro Light"/>
          <a:sym typeface="Source Sans Pro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9200" y="549276"/>
            <a:ext cx="21945600" cy="2286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19200" y="3200401"/>
            <a:ext cx="21945600" cy="90519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19200" y="12712701"/>
            <a:ext cx="56896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241EB5C9-1307-BA42-ABA2-0BC069CD8E7F}" type="datetimeFigureOut">
              <a:rPr lang="en-US" smtClean="0"/>
              <a:t>3/19/21</a:t>
            </a:fld>
            <a:endParaRPr lang="en-US"/>
          </a:p>
        </p:txBody>
      </p:sp>
      <p:sp>
        <p:nvSpPr>
          <p:cNvPr id="5" name="Footer Placeholder 4"/>
          <p:cNvSpPr>
            <a:spLocks noGrp="1"/>
          </p:cNvSpPr>
          <p:nvPr>
            <p:ph type="ftr" sz="quarter" idx="3"/>
          </p:nvPr>
        </p:nvSpPr>
        <p:spPr>
          <a:xfrm>
            <a:off x="8331200" y="12712701"/>
            <a:ext cx="7721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475200" y="12712701"/>
            <a:ext cx="56896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41745966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ctr" defTabSz="914400" rtl="0" eaLnBrk="1" latinLnBrk="0" hangingPunct="1">
        <a:spcBef>
          <a:spcPct val="0"/>
        </a:spcBef>
        <a:buNone/>
        <a:defRPr sz="8800" kern="1200">
          <a:solidFill>
            <a:schemeClr val="tx1"/>
          </a:solidFill>
          <a:latin typeface="+mj-lt"/>
          <a:ea typeface="+mj-ea"/>
          <a:cs typeface="+mj-cs"/>
        </a:defRPr>
      </a:lvl1pPr>
    </p:titleStyle>
    <p:bodyStyle>
      <a:lvl1pPr marL="685800" indent="-685800" algn="l" defTabSz="914400" rtl="0" eaLnBrk="1" latinLnBrk="0" hangingPunct="1">
        <a:spcBef>
          <a:spcPct val="20000"/>
        </a:spcBef>
        <a:buFont typeface="Arial"/>
        <a:buChar char="•"/>
        <a:defRPr sz="6400" kern="1200">
          <a:solidFill>
            <a:schemeClr val="tx1"/>
          </a:solidFill>
          <a:latin typeface="+mn-lt"/>
          <a:ea typeface="+mn-ea"/>
          <a:cs typeface="+mn-cs"/>
        </a:defRPr>
      </a:lvl1pPr>
      <a:lvl2pPr marL="1485900" indent="-571500" algn="l" defTabSz="914400" rtl="0" eaLnBrk="1" latinLnBrk="0" hangingPunct="1">
        <a:spcBef>
          <a:spcPct val="20000"/>
        </a:spcBef>
        <a:buFont typeface="Arial"/>
        <a:buChar char="–"/>
        <a:defRPr sz="5600" kern="1200">
          <a:solidFill>
            <a:schemeClr val="tx1"/>
          </a:solidFill>
          <a:latin typeface="+mn-lt"/>
          <a:ea typeface="+mn-ea"/>
          <a:cs typeface="+mn-cs"/>
        </a:defRPr>
      </a:lvl2pPr>
      <a:lvl3pPr marL="2286000" indent="-457200" algn="l" defTabSz="914400" rtl="0" eaLnBrk="1" latinLnBrk="0" hangingPunct="1">
        <a:spcBef>
          <a:spcPct val="20000"/>
        </a:spcBef>
        <a:buFont typeface="Arial"/>
        <a:buChar char="•"/>
        <a:defRPr sz="4800" kern="1200">
          <a:solidFill>
            <a:schemeClr val="tx1"/>
          </a:solidFill>
          <a:latin typeface="+mn-lt"/>
          <a:ea typeface="+mn-ea"/>
          <a:cs typeface="+mn-cs"/>
        </a:defRPr>
      </a:lvl3pPr>
      <a:lvl4pPr marL="3200400" indent="-457200" algn="l" defTabSz="914400" rtl="0" eaLnBrk="1" latinLnBrk="0" hangingPunct="1">
        <a:spcBef>
          <a:spcPct val="20000"/>
        </a:spcBef>
        <a:buFont typeface="Arial"/>
        <a:buChar char="–"/>
        <a:defRPr sz="4000" kern="1200">
          <a:solidFill>
            <a:schemeClr val="tx1"/>
          </a:solidFill>
          <a:latin typeface="+mn-lt"/>
          <a:ea typeface="+mn-ea"/>
          <a:cs typeface="+mn-cs"/>
        </a:defRPr>
      </a:lvl4pPr>
      <a:lvl5pPr marL="4114800" indent="-457200" algn="l" defTabSz="914400" rtl="0" eaLnBrk="1" latinLnBrk="0" hangingPunct="1">
        <a:spcBef>
          <a:spcPct val="20000"/>
        </a:spcBef>
        <a:buFont typeface="Arial"/>
        <a:buChar char="»"/>
        <a:defRPr sz="4000" kern="1200">
          <a:solidFill>
            <a:schemeClr val="tx1"/>
          </a:solidFill>
          <a:latin typeface="+mn-lt"/>
          <a:ea typeface="+mn-ea"/>
          <a:cs typeface="+mn-cs"/>
        </a:defRPr>
      </a:lvl5pPr>
      <a:lvl6pPr marL="5029200" indent="-457200" algn="l" defTabSz="914400" rtl="0" eaLnBrk="1" latinLnBrk="0" hangingPunct="1">
        <a:spcBef>
          <a:spcPct val="20000"/>
        </a:spcBef>
        <a:buFont typeface="Arial"/>
        <a:buChar char="•"/>
        <a:defRPr sz="4000" kern="1200">
          <a:solidFill>
            <a:schemeClr val="tx1"/>
          </a:solidFill>
          <a:latin typeface="+mn-lt"/>
          <a:ea typeface="+mn-ea"/>
          <a:cs typeface="+mn-cs"/>
        </a:defRPr>
      </a:lvl6pPr>
      <a:lvl7pPr marL="5943600" indent="-457200" algn="l" defTabSz="914400" rtl="0" eaLnBrk="1" latinLnBrk="0" hangingPunct="1">
        <a:spcBef>
          <a:spcPct val="20000"/>
        </a:spcBef>
        <a:buFont typeface="Arial"/>
        <a:buChar char="•"/>
        <a:defRPr sz="4000" kern="1200">
          <a:solidFill>
            <a:schemeClr val="tx1"/>
          </a:solidFill>
          <a:latin typeface="+mn-lt"/>
          <a:ea typeface="+mn-ea"/>
          <a:cs typeface="+mn-cs"/>
        </a:defRPr>
      </a:lvl7pPr>
      <a:lvl8pPr marL="6858000" indent="-457200" algn="l" defTabSz="914400" rtl="0" eaLnBrk="1" latinLnBrk="0" hangingPunct="1">
        <a:spcBef>
          <a:spcPct val="20000"/>
        </a:spcBef>
        <a:buFont typeface="Arial"/>
        <a:buChar char="•"/>
        <a:defRPr sz="4000" kern="1200">
          <a:solidFill>
            <a:schemeClr val="tx1"/>
          </a:solidFill>
          <a:latin typeface="+mn-lt"/>
          <a:ea typeface="+mn-ea"/>
          <a:cs typeface="+mn-cs"/>
        </a:defRPr>
      </a:lvl8pPr>
      <a:lvl9pPr marL="7772400" indent="-457200" algn="l" defTabSz="914400" rtl="0" eaLnBrk="1" latinLnBrk="0" hangingPunct="1">
        <a:spcBef>
          <a:spcPct val="20000"/>
        </a:spcBef>
        <a:buFont typeface="Arial"/>
        <a:buChar char="•"/>
        <a:defRPr sz="4000" kern="1200">
          <a:solidFill>
            <a:schemeClr val="tx1"/>
          </a:solidFill>
          <a:latin typeface="+mn-lt"/>
          <a:ea typeface="+mn-ea"/>
          <a:cs typeface="+mn-cs"/>
        </a:defRPr>
      </a:lvl9pPr>
    </p:bodyStyle>
    <p:other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rstudio-education/master-the-tidyverse/"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hyperlink" Target="https://moderndive.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creativecommons.org/licenses/by-sa/4.0/" TargetMode="External"/><Relationship Id="rId7" Type="http://schemas.openxmlformats.org/officeDocument/2006/relationships/image" Target="../media/image16.sv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jpeg"/><Relationship Id="rId4" Type="http://schemas.openxmlformats.org/officeDocument/2006/relationships/image" Target="../media/image14.png"/><Relationship Id="rId9" Type="http://schemas.openxmlformats.org/officeDocument/2006/relationships/image" Target="../media/image18.svg"/></Relationships>
</file>

<file path=ppt/slides/_rels/slide2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creativecommons.org/licenses/by-sa/4.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r4ds.had.co.nz/" TargetMode="Externa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hyperlink" Target="http://tidyverse.org/"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1986E1-4746-4ADB-A9D1-BE552FCB3044}"/>
              </a:ext>
            </a:extLst>
          </p:cNvPr>
          <p:cNvSpPr txBox="1"/>
          <p:nvPr/>
        </p:nvSpPr>
        <p:spPr>
          <a:xfrm>
            <a:off x="10059203" y="10442680"/>
            <a:ext cx="4265590" cy="1929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Mike K Smith</a:t>
            </a:r>
          </a:p>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Winter 2020</a:t>
            </a:r>
          </a:p>
        </p:txBody>
      </p:sp>
      <p:pic>
        <p:nvPicPr>
          <p:cNvPr id="4" name="Picture 3">
            <a:extLst>
              <a:ext uri="{FF2B5EF4-FFF2-40B4-BE49-F238E27FC236}">
                <a16:creationId xmlns:a16="http://schemas.microsoft.com/office/drawing/2014/main" id="{8BF611C7-2856-401B-B268-D99BAEC4EA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9578" y="3437971"/>
            <a:ext cx="5924839" cy="6840058"/>
          </a:xfrm>
          <a:prstGeom prst="rect">
            <a:avLst/>
          </a:prstGeom>
        </p:spPr>
      </p:pic>
      <p:sp>
        <p:nvSpPr>
          <p:cNvPr id="5" name="TextBox 4">
            <a:extLst>
              <a:ext uri="{FF2B5EF4-FFF2-40B4-BE49-F238E27FC236}">
                <a16:creationId xmlns:a16="http://schemas.microsoft.com/office/drawing/2014/main" id="{3D0F1587-142A-4079-AC4A-C292D72F047E}"/>
              </a:ext>
            </a:extLst>
          </p:cNvPr>
          <p:cNvSpPr txBox="1"/>
          <p:nvPr/>
        </p:nvSpPr>
        <p:spPr>
          <a:xfrm>
            <a:off x="8281480" y="12373460"/>
            <a:ext cx="7821051" cy="12522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r>
              <a:rPr lang="en-GB" sz="2400" dirty="0"/>
              <a:t>Materials used in this course are derived from </a:t>
            </a:r>
          </a:p>
          <a:p>
            <a:r>
              <a:rPr lang="en-GB" sz="2400" dirty="0">
                <a:hlinkClick r:id="rId4"/>
              </a:rPr>
              <a:t>https://github.com/rstudio-education/master-the-tidyverse/</a:t>
            </a:r>
            <a:r>
              <a:rPr lang="en-GB" sz="2400" dirty="0"/>
              <a:t> </a:t>
            </a:r>
          </a:p>
          <a:p>
            <a:r>
              <a:rPr lang="en-GB" sz="2400" dirty="0"/>
              <a:t>and are shared under a CC-BY-SA-4.0 license.</a:t>
            </a:r>
          </a:p>
        </p:txBody>
      </p:sp>
      <p:sp>
        <p:nvSpPr>
          <p:cNvPr id="7" name="TextBox 6">
            <a:extLst>
              <a:ext uri="{FF2B5EF4-FFF2-40B4-BE49-F238E27FC236}">
                <a16:creationId xmlns:a16="http://schemas.microsoft.com/office/drawing/2014/main" id="{5BC3B5F5-BC44-42FC-AF2D-640FACF91F53}"/>
              </a:ext>
            </a:extLst>
          </p:cNvPr>
          <p:cNvSpPr txBox="1"/>
          <p:nvPr/>
        </p:nvSpPr>
        <p:spPr>
          <a:xfrm>
            <a:off x="3404337" y="1005392"/>
            <a:ext cx="17575323" cy="22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13800" b="0" i="0" u="none" strike="noStrike" cap="none" spc="0" normalizeH="0" baseline="0" dirty="0">
                <a:ln>
                  <a:noFill/>
                </a:ln>
                <a:solidFill>
                  <a:srgbClr val="000000"/>
                </a:solidFill>
                <a:effectLst/>
                <a:uFillTx/>
                <a:latin typeface="Gill Sans"/>
                <a:ea typeface="Gill Sans"/>
                <a:cs typeface="Gill Sans"/>
                <a:sym typeface="Gill Sans"/>
              </a:rPr>
              <a:t>MASTER THE TIDYVERSE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1696456" y="5359514"/>
            <a:ext cx="20991087"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8800" b="0" i="0" u="none" strike="noStrike" cap="none" spc="0" normalizeH="0" baseline="0" dirty="0">
                <a:ln>
                  <a:noFill/>
                </a:ln>
                <a:solidFill>
                  <a:srgbClr val="000000"/>
                </a:solidFill>
                <a:effectLst/>
                <a:uFillTx/>
                <a:latin typeface="Arial Black" panose="020B0A04020102020204" pitchFamily="34" charset="0"/>
                <a:sym typeface="Gill Sans"/>
              </a:rPr>
              <a:t>Statistical programming</a:t>
            </a:r>
            <a:r>
              <a:rPr kumimoji="0" lang="en-GB" sz="8800" b="0" i="0" u="none" strike="noStrike" cap="none" spc="0" normalizeH="0" baseline="0" dirty="0">
                <a:ln>
                  <a:noFill/>
                </a:ln>
                <a:solidFill>
                  <a:schemeClr val="bg1">
                    <a:lumMod val="85000"/>
                  </a:schemeClr>
                </a:solidFill>
                <a:effectLst/>
                <a:uFillTx/>
                <a:latin typeface="Arial Black" panose="020B0A04020102020204" pitchFamily="34" charset="0"/>
                <a:sym typeface="Gill Sans"/>
              </a:rPr>
              <a:t> language</a:t>
            </a:r>
          </a:p>
        </p:txBody>
      </p:sp>
    </p:spTree>
    <p:extLst>
      <p:ext uri="{BB962C8B-B14F-4D97-AF65-F5344CB8AC3E}">
        <p14:creationId xmlns:p14="http://schemas.microsoft.com/office/powerpoint/2010/main" val="229895450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1696456" y="5359514"/>
            <a:ext cx="20991087"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8800" b="0" i="0" u="none" strike="noStrike" cap="none" spc="0" normalizeH="0" baseline="0" dirty="0">
                <a:ln>
                  <a:noFill/>
                </a:ln>
                <a:solidFill>
                  <a:schemeClr val="bg1">
                    <a:lumMod val="85000"/>
                  </a:schemeClr>
                </a:solidFill>
                <a:effectLst/>
                <a:uFillTx/>
                <a:latin typeface="Arial Black" panose="020B0A04020102020204" pitchFamily="34" charset="0"/>
                <a:sym typeface="Gill Sans"/>
              </a:rPr>
              <a:t>Statistical</a:t>
            </a:r>
            <a:r>
              <a:rPr kumimoji="0" lang="en-GB" sz="8800" b="0" i="0" u="none" strike="noStrike" cap="none" spc="0" normalizeH="0" baseline="0" dirty="0">
                <a:ln>
                  <a:noFill/>
                </a:ln>
                <a:solidFill>
                  <a:srgbClr val="000000"/>
                </a:solidFill>
                <a:effectLst/>
                <a:uFillTx/>
                <a:latin typeface="Arial Black" panose="020B0A04020102020204" pitchFamily="34" charset="0"/>
                <a:sym typeface="Gill Sans"/>
              </a:rPr>
              <a:t> programming language</a:t>
            </a:r>
          </a:p>
        </p:txBody>
      </p:sp>
    </p:spTree>
    <p:extLst>
      <p:ext uri="{BB962C8B-B14F-4D97-AF65-F5344CB8AC3E}">
        <p14:creationId xmlns:p14="http://schemas.microsoft.com/office/powerpoint/2010/main" val="220488964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692E-5CE7-4798-916B-8C18B0963F5A}"/>
              </a:ext>
            </a:extLst>
          </p:cNvPr>
          <p:cNvSpPr txBox="1"/>
          <p:nvPr/>
        </p:nvSpPr>
        <p:spPr>
          <a:xfrm>
            <a:off x="2804444" y="3701110"/>
            <a:ext cx="10193495" cy="54380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34400" b="0" i="0" u="none" strike="noStrike" cap="none" spc="0" normalizeH="0" baseline="0" dirty="0">
                <a:ln>
                  <a:noFill/>
                </a:ln>
                <a:solidFill>
                  <a:srgbClr val="000000"/>
                </a:solidFill>
                <a:effectLst/>
                <a:uFillTx/>
                <a:latin typeface="Arial Black" panose="020B0A04020102020204" pitchFamily="34" charset="0"/>
                <a:sym typeface="Gill Sans"/>
              </a:rPr>
              <a:t>Why</a:t>
            </a:r>
          </a:p>
        </p:txBody>
      </p:sp>
      <p:pic>
        <p:nvPicPr>
          <p:cNvPr id="5" name="Picture 2" descr="File:R logo.svg">
            <a:extLst>
              <a:ext uri="{FF2B5EF4-FFF2-40B4-BE49-F238E27FC236}">
                <a16:creationId xmlns:a16="http://schemas.microsoft.com/office/drawing/2014/main" id="{6F3845A4-6BFD-4D36-8645-36E22E618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41866" y="3373141"/>
            <a:ext cx="7441321" cy="576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6423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2200812" y="3474818"/>
            <a:ext cx="20991087" cy="8992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Why not Python,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SAS,</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Julia,</a:t>
            </a:r>
          </a:p>
          <a:p>
            <a:pPr marL="0" marR="0" indent="0" algn="r" defTabSz="584200" rtl="0" fontAlgn="auto" latinLnBrk="0" hangingPunct="0">
              <a:lnSpc>
                <a:spcPct val="100000"/>
              </a:lnSpc>
              <a:spcBef>
                <a:spcPts val="0"/>
              </a:spcBef>
              <a:spcAft>
                <a:spcPts val="0"/>
              </a:spcAft>
              <a:buClrTx/>
              <a:buSzTx/>
              <a:buFontTx/>
              <a:buNone/>
              <a:tabLst/>
            </a:pPr>
            <a:r>
              <a:rPr lang="en-GB" sz="11500" dirty="0">
                <a:latin typeface="Arial Black" panose="020B0A04020102020204" pitchFamily="34" charset="0"/>
              </a:rPr>
              <a:t>Stan,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a:t>
            </a:r>
          </a:p>
        </p:txBody>
      </p:sp>
    </p:spTree>
    <p:extLst>
      <p:ext uri="{BB962C8B-B14F-4D97-AF65-F5344CB8AC3E}">
        <p14:creationId xmlns:p14="http://schemas.microsoft.com/office/powerpoint/2010/main" val="23095658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2200812" y="3474818"/>
            <a:ext cx="20991087" cy="89928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r" defTabSz="584200" rtl="0" fontAlgn="auto" latinLnBrk="0" hangingPunct="0">
              <a:lnSpc>
                <a:spcPct val="100000"/>
              </a:lnSpc>
              <a:spcBef>
                <a:spcPts val="0"/>
              </a:spcBef>
              <a:spcAft>
                <a:spcPts val="0"/>
              </a:spcAft>
              <a:buClrTx/>
              <a:buSzTx/>
              <a:buFontTx/>
              <a:buNone/>
              <a:tabLst/>
            </a:pPr>
            <a:r>
              <a:rPr lang="en-GB" sz="11500" dirty="0">
                <a:latin typeface="Arial Black" panose="020B0A04020102020204" pitchFamily="34" charset="0"/>
              </a:rPr>
              <a:t> </a:t>
            </a:r>
            <a:r>
              <a:rPr lang="en-GB" sz="11500" b="1" i="1" dirty="0">
                <a:solidFill>
                  <a:srgbClr val="FF0000"/>
                </a:solidFill>
                <a:latin typeface="Arial Black" panose="020B0A04020102020204" pitchFamily="34" charset="0"/>
              </a:rPr>
              <a:t>and</a:t>
            </a:r>
            <a:r>
              <a:rPr lang="en-GB" sz="11500" dirty="0">
                <a:latin typeface="Arial Black" panose="020B0A04020102020204" pitchFamily="34" charset="0"/>
              </a:rPr>
              <a:t> </a:t>
            </a: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Python,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SAS,</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Julia,</a:t>
            </a:r>
          </a:p>
          <a:p>
            <a:pPr marL="0" marR="0" indent="0" algn="r" defTabSz="584200" rtl="0" fontAlgn="auto" latinLnBrk="0" hangingPunct="0">
              <a:lnSpc>
                <a:spcPct val="100000"/>
              </a:lnSpc>
              <a:spcBef>
                <a:spcPts val="0"/>
              </a:spcBef>
              <a:spcAft>
                <a:spcPts val="0"/>
              </a:spcAft>
              <a:buClrTx/>
              <a:buSzTx/>
              <a:buFontTx/>
              <a:buNone/>
              <a:tabLst/>
            </a:pPr>
            <a:r>
              <a:rPr lang="en-GB" sz="11500" dirty="0">
                <a:latin typeface="Arial Black" panose="020B0A04020102020204" pitchFamily="34" charset="0"/>
              </a:rPr>
              <a:t>Stan,</a:t>
            </a:r>
          </a:p>
          <a:p>
            <a:pPr marL="0" marR="0" indent="0" algn="r" defTabSz="584200" rtl="0" fontAlgn="auto" latinLnBrk="0" hangingPunct="0">
              <a:lnSpc>
                <a:spcPct val="100000"/>
              </a:lnSpc>
              <a:spcBef>
                <a:spcPts val="0"/>
              </a:spcBef>
              <a:spcAft>
                <a:spcPts val="0"/>
              </a:spcAft>
              <a:buClrTx/>
              <a:buSzTx/>
              <a:buFontTx/>
              <a:buNone/>
              <a:tabLst/>
            </a:pPr>
            <a:r>
              <a:rPr kumimoji="0" lang="en-GB" sz="11500" b="0" i="0" u="none" strike="noStrike" cap="none" spc="0" normalizeH="0" baseline="0" dirty="0">
                <a:ln>
                  <a:noFill/>
                </a:ln>
                <a:solidFill>
                  <a:srgbClr val="000000"/>
                </a:solidFill>
                <a:effectLst/>
                <a:uFillTx/>
                <a:latin typeface="Arial Black" panose="020B0A04020102020204" pitchFamily="34" charset="0"/>
                <a:sym typeface="Gill Sans"/>
              </a:rPr>
              <a:t>…</a:t>
            </a:r>
          </a:p>
        </p:txBody>
      </p:sp>
      <p:pic>
        <p:nvPicPr>
          <p:cNvPr id="3" name="Picture 2" descr="File:R logo.svg">
            <a:extLst>
              <a:ext uri="{FF2B5EF4-FFF2-40B4-BE49-F238E27FC236}">
                <a16:creationId xmlns:a16="http://schemas.microsoft.com/office/drawing/2014/main" id="{272D9105-AC90-4CC1-B40D-51BE48AFF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901" y="1954890"/>
            <a:ext cx="7441321" cy="576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85450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C BY-SA RStudio"/>
          <p:cNvSpPr txBox="1"/>
          <p:nvPr/>
        </p:nvSpPr>
        <p:spPr>
          <a:xfrm>
            <a:off x="106973" y="13051586"/>
            <a:ext cx="2492670" cy="528992"/>
          </a:xfrm>
          <a:prstGeom prst="rect">
            <a:avLst/>
          </a:prstGeom>
          <a:ln w="12700">
            <a:miter lim="400000"/>
          </a:ln>
          <a:extLst>
            <a:ext uri="{C572A759-6A51-4108-AA02-DFA0A04FC94B}">
              <ma14:wrappingTextBoxFlag xmlns:ma14="http://schemas.microsoft.com/office/mac/drawingml/2011/main" xmlns="" val="1"/>
            </a:ext>
          </a:extLst>
        </p:spPr>
        <p:txBody>
          <a:bodyPr wrap="none" lIns="71438" tIns="71438" rIns="71438" bIns="71438" anchor="ctr">
            <a:spAutoFit/>
          </a:bodyPr>
          <a:lstStyle>
            <a:lvl1pPr>
              <a:defRPr sz="2500" u="sng">
                <a:solidFill>
                  <a:srgbClr val="78AAD6"/>
                </a:solidFill>
                <a:latin typeface="Source Sans Pro"/>
                <a:ea typeface="Source Sans Pro"/>
                <a:cs typeface="Source Sans Pro"/>
                <a:sym typeface="Source Sans Pro"/>
                <a:hlinkClick r:id="" action="ppaction://noaction"/>
              </a:defRPr>
            </a:lvl1pPr>
          </a:lstStyle>
          <a:p>
            <a:pPr>
              <a:defRPr u="none"/>
            </a:pPr>
            <a:r>
              <a:t>CC BY-SA RStudio</a:t>
            </a:r>
          </a:p>
        </p:txBody>
      </p:sp>
      <p:sp>
        <p:nvSpPr>
          <p:cNvPr id="145" name="Form Hypothesis"/>
          <p:cNvSpPr/>
          <p:nvPr/>
        </p:nvSpPr>
        <p:spPr>
          <a:xfrm>
            <a:off x="5874196" y="10039152"/>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Form Hypothesis</a:t>
            </a:r>
          </a:p>
        </p:txBody>
      </p:sp>
      <p:sp>
        <p:nvSpPr>
          <p:cNvPr id="146" name="Design Experiment"/>
          <p:cNvSpPr/>
          <p:nvPr/>
        </p:nvSpPr>
        <p:spPr>
          <a:xfrm>
            <a:off x="4548660" y="5641610"/>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Design Experiment</a:t>
            </a:r>
          </a:p>
        </p:txBody>
      </p:sp>
      <p:sp>
        <p:nvSpPr>
          <p:cNvPr id="147" name="Collect…"/>
          <p:cNvSpPr/>
          <p:nvPr/>
        </p:nvSpPr>
        <p:spPr>
          <a:xfrm>
            <a:off x="10579124" y="1674758"/>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Data</a:t>
            </a:r>
          </a:p>
        </p:txBody>
      </p:sp>
      <p:sp>
        <p:nvSpPr>
          <p:cNvPr id="148" name="Explore or Test"/>
          <p:cNvSpPr/>
          <p:nvPr/>
        </p:nvSpPr>
        <p:spPr>
          <a:xfrm>
            <a:off x="16231506" y="5641610"/>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Explore or Test</a:t>
            </a:r>
          </a:p>
        </p:txBody>
      </p:sp>
      <p:sp>
        <p:nvSpPr>
          <p:cNvPr id="149" name="Communicate Results"/>
          <p:cNvSpPr/>
          <p:nvPr/>
        </p:nvSpPr>
        <p:spPr>
          <a:xfrm>
            <a:off x="14905972" y="10013046"/>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dirty="0"/>
              <a:t>Communicate</a:t>
            </a:r>
            <a:r>
              <a:rPr sz="5000" dirty="0"/>
              <a:t> Results</a:t>
            </a:r>
          </a:p>
        </p:txBody>
      </p:sp>
      <p:cxnSp>
        <p:nvCxnSpPr>
          <p:cNvPr id="4" name="Straight Arrow Connector 3">
            <a:extLst>
              <a:ext uri="{FF2B5EF4-FFF2-40B4-BE49-F238E27FC236}">
                <a16:creationId xmlns:a16="http://schemas.microsoft.com/office/drawing/2014/main" id="{0C6A781C-A0D3-466C-8A09-618D2973E10D}"/>
              </a:ext>
            </a:extLst>
          </p:cNvPr>
          <p:cNvCxnSpPr>
            <a:stCxn id="147" idx="3"/>
            <a:endCxn id="148" idx="0"/>
          </p:cNvCxnSpPr>
          <p:nvPr/>
        </p:nvCxnSpPr>
        <p:spPr>
          <a:xfrm>
            <a:off x="14182957" y="2510366"/>
            <a:ext cx="3850466" cy="3131244"/>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 name="Straight Arrow Connector 5">
            <a:extLst>
              <a:ext uri="{FF2B5EF4-FFF2-40B4-BE49-F238E27FC236}">
                <a16:creationId xmlns:a16="http://schemas.microsoft.com/office/drawing/2014/main" id="{560D4B04-F8DA-42F1-951C-ED5A61C4CA70}"/>
              </a:ext>
            </a:extLst>
          </p:cNvPr>
          <p:cNvCxnSpPr>
            <a:stCxn id="148" idx="2"/>
            <a:endCxn id="149" idx="0"/>
          </p:cNvCxnSpPr>
          <p:nvPr/>
        </p:nvCxnSpPr>
        <p:spPr>
          <a:xfrm flipH="1">
            <a:off x="16707889" y="7312826"/>
            <a:ext cx="1325534" cy="2700220"/>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 name="Straight Arrow Connector 7">
            <a:extLst>
              <a:ext uri="{FF2B5EF4-FFF2-40B4-BE49-F238E27FC236}">
                <a16:creationId xmlns:a16="http://schemas.microsoft.com/office/drawing/2014/main" id="{1D431D4A-37F5-4A24-A1EE-918C1BC8A2DF}"/>
              </a:ext>
            </a:extLst>
          </p:cNvPr>
          <p:cNvCxnSpPr>
            <a:stCxn id="149" idx="1"/>
            <a:endCxn id="145" idx="3"/>
          </p:cNvCxnSpPr>
          <p:nvPr/>
        </p:nvCxnSpPr>
        <p:spPr>
          <a:xfrm flipH="1">
            <a:off x="9478028" y="10848655"/>
            <a:ext cx="5427944" cy="26106"/>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46E3268E-75E9-465A-B88B-77370F42AB8F}"/>
              </a:ext>
            </a:extLst>
          </p:cNvPr>
          <p:cNvCxnSpPr>
            <a:stCxn id="145" idx="0"/>
            <a:endCxn id="146" idx="2"/>
          </p:cNvCxnSpPr>
          <p:nvPr/>
        </p:nvCxnSpPr>
        <p:spPr>
          <a:xfrm flipH="1" flipV="1">
            <a:off x="6350576" y="7312827"/>
            <a:ext cx="1325536" cy="2726326"/>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 name="Straight Arrow Connector 11">
            <a:extLst>
              <a:ext uri="{FF2B5EF4-FFF2-40B4-BE49-F238E27FC236}">
                <a16:creationId xmlns:a16="http://schemas.microsoft.com/office/drawing/2014/main" id="{160CC4BD-FDD7-4C17-85C9-1B579AD69328}"/>
              </a:ext>
            </a:extLst>
          </p:cNvPr>
          <p:cNvCxnSpPr>
            <a:cxnSpLocks/>
            <a:stCxn id="146" idx="0"/>
            <a:endCxn id="147" idx="1"/>
          </p:cNvCxnSpPr>
          <p:nvPr/>
        </p:nvCxnSpPr>
        <p:spPr>
          <a:xfrm flipV="1">
            <a:off x="6350576" y="2510366"/>
            <a:ext cx="4228548" cy="3131244"/>
          </a:xfrm>
          <a:prstGeom prst="straightConnector1">
            <a:avLst/>
          </a:prstGeom>
          <a:noFill/>
          <a:ln w="508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9" name="TextBox 38">
            <a:extLst>
              <a:ext uri="{FF2B5EF4-FFF2-40B4-BE49-F238E27FC236}">
                <a16:creationId xmlns:a16="http://schemas.microsoft.com/office/drawing/2014/main" id="{DAFCD04B-7FF9-4025-8DF1-ADD2135C6DA0}"/>
              </a:ext>
            </a:extLst>
          </p:cNvPr>
          <p:cNvSpPr txBox="1"/>
          <p:nvPr/>
        </p:nvSpPr>
        <p:spPr>
          <a:xfrm>
            <a:off x="8429630" y="3951392"/>
            <a:ext cx="7524736" cy="56438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42874" tIns="142874" rIns="142874" bIns="142874" numCol="1" spcCol="38100" rtlCol="0" anchor="ctr">
            <a:spAutoFit/>
          </a:bodyPr>
          <a:lstStyle/>
          <a:p>
            <a:pPr defTabSz="1168400"/>
            <a:r>
              <a:rPr lang="en-GB" sz="11600" dirty="0"/>
              <a:t>The (data) scientific method</a:t>
            </a:r>
          </a:p>
        </p:txBody>
      </p:sp>
    </p:spTree>
    <p:extLst>
      <p:ext uri="{BB962C8B-B14F-4D97-AF65-F5344CB8AC3E}">
        <p14:creationId xmlns:p14="http://schemas.microsoft.com/office/powerpoint/2010/main" val="3464652529"/>
      </p:ext>
    </p:extLst>
  </p:cSld>
  <p:clrMapOvr>
    <a:masterClrMapping/>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C BY-SA RStudio"/>
          <p:cNvSpPr txBox="1"/>
          <p:nvPr/>
        </p:nvSpPr>
        <p:spPr>
          <a:xfrm>
            <a:off x="106973" y="13051586"/>
            <a:ext cx="2492670" cy="528992"/>
          </a:xfrm>
          <a:prstGeom prst="rect">
            <a:avLst/>
          </a:prstGeom>
          <a:ln w="12700">
            <a:miter lim="400000"/>
          </a:ln>
          <a:extLst>
            <a:ext uri="{C572A759-6A51-4108-AA02-DFA0A04FC94B}">
              <ma14:wrappingTextBoxFlag xmlns:ma14="http://schemas.microsoft.com/office/mac/drawingml/2011/main" xmlns="" val="1"/>
            </a:ext>
          </a:extLst>
        </p:spPr>
        <p:txBody>
          <a:bodyPr wrap="none" lIns="71438" tIns="71438" rIns="71438" bIns="71438" anchor="ctr">
            <a:spAutoFit/>
          </a:bodyPr>
          <a:lstStyle>
            <a:lvl1pPr>
              <a:defRPr sz="2500" u="sng">
                <a:solidFill>
                  <a:srgbClr val="78AAD6"/>
                </a:solidFill>
                <a:latin typeface="Source Sans Pro"/>
                <a:ea typeface="Source Sans Pro"/>
                <a:cs typeface="Source Sans Pro"/>
                <a:sym typeface="Source Sans Pro"/>
                <a:hlinkClick r:id="" action="ppaction://noaction"/>
              </a:defRPr>
            </a:lvl1pPr>
          </a:lstStyle>
          <a:p>
            <a:pPr>
              <a:defRPr u="none"/>
            </a:pPr>
            <a:r>
              <a:t>CC BY-SA RStudio</a:t>
            </a:r>
          </a:p>
        </p:txBody>
      </p:sp>
      <p:sp>
        <p:nvSpPr>
          <p:cNvPr id="126" name="Deploy app or publish paper"/>
          <p:cNvSpPr/>
          <p:nvPr/>
        </p:nvSpPr>
        <p:spPr>
          <a:xfrm>
            <a:off x="3287208" y="83204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27" name="Build app or write paper"/>
          <p:cNvSpPr/>
          <p:nvPr/>
        </p:nvSpPr>
        <p:spPr>
          <a:xfrm>
            <a:off x="6467290"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28" name="Write code to apply a modeling algorithm."/>
          <p:cNvSpPr/>
          <p:nvPr/>
        </p:nvSpPr>
        <p:spPr>
          <a:xfrm>
            <a:off x="17573286" y="8253032"/>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29" name="Transform the data. Do feature engineering."/>
          <p:cNvSpPr/>
          <p:nvPr/>
        </p:nvSpPr>
        <p:spPr>
          <a:xfrm>
            <a:off x="18451774" y="60160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30" name="Visualize the data and/or results"/>
          <p:cNvSpPr/>
          <p:nvPr/>
        </p:nvSpPr>
        <p:spPr>
          <a:xfrm>
            <a:off x="14668466"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31" name="Tidy data into useable form"/>
          <p:cNvSpPr/>
          <p:nvPr/>
        </p:nvSpPr>
        <p:spPr>
          <a:xfrm>
            <a:off x="14668466" y="1720314"/>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32" name="Import data into software"/>
          <p:cNvSpPr/>
          <p:nvPr/>
        </p:nvSpPr>
        <p:spPr>
          <a:xfrm>
            <a:off x="10386546" y="957419"/>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Import data into software</a:t>
            </a:r>
          </a:p>
        </p:txBody>
      </p:sp>
      <p:sp>
        <p:nvSpPr>
          <p:cNvPr id="133" name="Line"/>
          <p:cNvSpPr/>
          <p:nvPr/>
        </p:nvSpPr>
        <p:spPr>
          <a:xfrm>
            <a:off x="4262526" y="7917416"/>
            <a:ext cx="134872" cy="41048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4" name="Line"/>
          <p:cNvSpPr/>
          <p:nvPr/>
        </p:nvSpPr>
        <p:spPr>
          <a:xfrm>
            <a:off x="5706332" y="10254068"/>
            <a:ext cx="764340" cy="62652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5" name="Line"/>
          <p:cNvSpPr/>
          <p:nvPr/>
        </p:nvSpPr>
        <p:spPr>
          <a:xfrm>
            <a:off x="9850539" y="12326798"/>
            <a:ext cx="728586" cy="1331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6" name="Line"/>
          <p:cNvSpPr/>
          <p:nvPr/>
        </p:nvSpPr>
        <p:spPr>
          <a:xfrm>
            <a:off x="14370783" y="12159264"/>
            <a:ext cx="850190" cy="19850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7" name="Line"/>
          <p:cNvSpPr/>
          <p:nvPr/>
        </p:nvSpPr>
        <p:spPr>
          <a:xfrm>
            <a:off x="4210252" y="5631993"/>
            <a:ext cx="100452" cy="38921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8" name="Line"/>
          <p:cNvSpPr/>
          <p:nvPr/>
        </p:nvSpPr>
        <p:spPr>
          <a:xfrm>
            <a:off x="5386764" y="3263418"/>
            <a:ext cx="524328"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9" name="Line"/>
          <p:cNvSpPr/>
          <p:nvPr/>
        </p:nvSpPr>
        <p:spPr>
          <a:xfrm>
            <a:off x="8615739" y="1341736"/>
            <a:ext cx="1387246" cy="37816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0" name="Line"/>
          <p:cNvSpPr/>
          <p:nvPr/>
        </p:nvSpPr>
        <p:spPr>
          <a:xfrm>
            <a:off x="13994189" y="1275394"/>
            <a:ext cx="1210934" cy="26176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1" name="Line"/>
          <p:cNvSpPr/>
          <p:nvPr/>
        </p:nvSpPr>
        <p:spPr>
          <a:xfrm>
            <a:off x="18274088" y="3091495"/>
            <a:ext cx="542436" cy="484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2" name="Line"/>
          <p:cNvSpPr/>
          <p:nvPr/>
        </p:nvSpPr>
        <p:spPr>
          <a:xfrm>
            <a:off x="20017163" y="5448634"/>
            <a:ext cx="115622"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3" name="Line"/>
          <p:cNvSpPr/>
          <p:nvPr/>
        </p:nvSpPr>
        <p:spPr>
          <a:xfrm>
            <a:off x="20084446" y="7688006"/>
            <a:ext cx="97144"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4" name="Line"/>
          <p:cNvSpPr/>
          <p:nvPr/>
        </p:nvSpPr>
        <p:spPr>
          <a:xfrm>
            <a:off x="18443157" y="9927238"/>
            <a:ext cx="554158" cy="5480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5" name="Form Hypothesis"/>
          <p:cNvSpPr/>
          <p:nvPr/>
        </p:nvSpPr>
        <p:spPr>
          <a:xfrm>
            <a:off x="2328394" y="6022392"/>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Form Hypothesis</a:t>
            </a:r>
          </a:p>
        </p:txBody>
      </p:sp>
      <p:sp>
        <p:nvSpPr>
          <p:cNvPr id="146" name="Design Experiment"/>
          <p:cNvSpPr/>
          <p:nvPr/>
        </p:nvSpPr>
        <p:spPr>
          <a:xfrm>
            <a:off x="3287208" y="3776358"/>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Design Experiment</a:t>
            </a:r>
          </a:p>
        </p:txBody>
      </p:sp>
      <p:sp>
        <p:nvSpPr>
          <p:cNvPr id="147" name="Collect…"/>
          <p:cNvSpPr/>
          <p:nvPr/>
        </p:nvSpPr>
        <p:spPr>
          <a:xfrm>
            <a:off x="6098272" y="1720312"/>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dirty="0"/>
              <a:t>Data</a:t>
            </a:r>
          </a:p>
        </p:txBody>
      </p:sp>
      <p:sp>
        <p:nvSpPr>
          <p:cNvPr id="148" name="Explore or Test"/>
          <p:cNvSpPr/>
          <p:nvPr/>
        </p:nvSpPr>
        <p:spPr>
          <a:xfrm>
            <a:off x="17573286" y="3776358"/>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rPr dirty="0"/>
              <a:t>Explore or Test</a:t>
            </a:r>
          </a:p>
        </p:txBody>
      </p:sp>
      <p:sp>
        <p:nvSpPr>
          <p:cNvPr id="149" name="Communicate Results"/>
          <p:cNvSpPr/>
          <p:nvPr/>
        </p:nvSpPr>
        <p:spPr>
          <a:xfrm>
            <a:off x="10577402" y="11087370"/>
            <a:ext cx="3603832" cy="1671216"/>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dirty="0"/>
              <a:t>Communicate</a:t>
            </a:r>
            <a:r>
              <a:rPr sz="5000" dirty="0"/>
              <a:t> Results</a:t>
            </a:r>
          </a:p>
        </p:txBody>
      </p:sp>
      <p:pic>
        <p:nvPicPr>
          <p:cNvPr id="1026" name="Picture 2" descr="File:R logo.svg">
            <a:extLst>
              <a:ext uri="{FF2B5EF4-FFF2-40B4-BE49-F238E27FC236}">
                <a16:creationId xmlns:a16="http://schemas.microsoft.com/office/drawing/2014/main" id="{833A9C7D-7991-47CC-A403-91F03C936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3205" y="3529567"/>
            <a:ext cx="8701554" cy="67425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CC BY-SA RStudio"/>
          <p:cNvSpPr txBox="1"/>
          <p:nvPr/>
        </p:nvSpPr>
        <p:spPr>
          <a:xfrm>
            <a:off x="106973" y="13051586"/>
            <a:ext cx="2492670" cy="528992"/>
          </a:xfrm>
          <a:prstGeom prst="rect">
            <a:avLst/>
          </a:prstGeom>
          <a:ln w="12700">
            <a:miter lim="400000"/>
          </a:ln>
          <a:extLst>
            <a:ext uri="{C572A759-6A51-4108-AA02-DFA0A04FC94B}">
              <ma14:wrappingTextBoxFlag xmlns:ma14="http://schemas.microsoft.com/office/mac/drawingml/2011/main" xmlns="" val="1"/>
            </a:ext>
          </a:extLst>
        </p:spPr>
        <p:txBody>
          <a:bodyPr wrap="none" lIns="71438" tIns="71438" rIns="71438" bIns="71438" anchor="ctr">
            <a:spAutoFit/>
          </a:bodyPr>
          <a:lstStyle>
            <a:lvl1pPr>
              <a:defRPr sz="2500" u="sng">
                <a:solidFill>
                  <a:srgbClr val="78AAD6"/>
                </a:solidFill>
                <a:latin typeface="Source Sans Pro"/>
                <a:ea typeface="Source Sans Pro"/>
                <a:cs typeface="Source Sans Pro"/>
                <a:sym typeface="Source Sans Pro"/>
                <a:hlinkClick r:id="" action="ppaction://noaction"/>
              </a:defRPr>
            </a:lvl1pPr>
          </a:lstStyle>
          <a:p>
            <a:pPr>
              <a:defRPr u="none"/>
            </a:pPr>
            <a:r>
              <a:t>CC BY-SA RStudio</a:t>
            </a:r>
          </a:p>
        </p:txBody>
      </p:sp>
      <p:sp>
        <p:nvSpPr>
          <p:cNvPr id="126" name="Deploy app or publish paper"/>
          <p:cNvSpPr/>
          <p:nvPr/>
        </p:nvSpPr>
        <p:spPr>
          <a:xfrm>
            <a:off x="3287208" y="83204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Deploy app or publish paper</a:t>
            </a:r>
          </a:p>
        </p:txBody>
      </p:sp>
      <p:sp>
        <p:nvSpPr>
          <p:cNvPr id="127" name="Build app or write paper"/>
          <p:cNvSpPr/>
          <p:nvPr/>
        </p:nvSpPr>
        <p:spPr>
          <a:xfrm>
            <a:off x="6467290"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800">
                <a:solidFill>
                  <a:srgbClr val="FFFFFF"/>
                </a:solidFill>
                <a:latin typeface="Source Sans Pro"/>
                <a:ea typeface="Source Sans Pro"/>
                <a:cs typeface="Source Sans Pro"/>
                <a:sym typeface="Source Sans Pro"/>
              </a:defRPr>
            </a:lvl1pPr>
          </a:lstStyle>
          <a:p>
            <a:r>
              <a:t>Build app or write paper</a:t>
            </a:r>
          </a:p>
        </p:txBody>
      </p:sp>
      <p:sp>
        <p:nvSpPr>
          <p:cNvPr id="128" name="Write code to apply a modeling algorithm."/>
          <p:cNvSpPr/>
          <p:nvPr/>
        </p:nvSpPr>
        <p:spPr>
          <a:xfrm>
            <a:off x="17573286" y="8253032"/>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Write code to apply a modeling algorithm.</a:t>
            </a:r>
          </a:p>
        </p:txBody>
      </p:sp>
      <p:sp>
        <p:nvSpPr>
          <p:cNvPr id="129" name="Transform the data. Do feature engineering."/>
          <p:cNvSpPr/>
          <p:nvPr/>
        </p:nvSpPr>
        <p:spPr>
          <a:xfrm>
            <a:off x="18451774" y="6016045"/>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100">
                <a:solidFill>
                  <a:srgbClr val="FFFFFF"/>
                </a:solidFill>
                <a:latin typeface="Source Sans Pro"/>
                <a:ea typeface="Source Sans Pro"/>
                <a:cs typeface="Source Sans Pro"/>
                <a:sym typeface="Source Sans Pro"/>
              </a:defRPr>
            </a:lvl1pPr>
          </a:lstStyle>
          <a:p>
            <a:r>
              <a:t>Transform the data. Do feature engineering.</a:t>
            </a:r>
          </a:p>
        </p:txBody>
      </p:sp>
      <p:sp>
        <p:nvSpPr>
          <p:cNvPr id="130" name="Visualize the data and/or results"/>
          <p:cNvSpPr/>
          <p:nvPr/>
        </p:nvSpPr>
        <p:spPr>
          <a:xfrm>
            <a:off x="14668466" y="10490020"/>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300">
                <a:solidFill>
                  <a:srgbClr val="FFFFFF"/>
                </a:solidFill>
                <a:latin typeface="Source Sans Pro"/>
                <a:ea typeface="Source Sans Pro"/>
                <a:cs typeface="Source Sans Pro"/>
                <a:sym typeface="Source Sans Pro"/>
              </a:defRPr>
            </a:lvl1pPr>
          </a:lstStyle>
          <a:p>
            <a:r>
              <a:t>Visualize the data and/or results</a:t>
            </a:r>
          </a:p>
        </p:txBody>
      </p:sp>
      <p:sp>
        <p:nvSpPr>
          <p:cNvPr id="131" name="Tidy data into useable form"/>
          <p:cNvSpPr/>
          <p:nvPr/>
        </p:nvSpPr>
        <p:spPr>
          <a:xfrm>
            <a:off x="14668466" y="1720314"/>
            <a:ext cx="3603832" cy="1671216"/>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Tidy data into useable form</a:t>
            </a:r>
          </a:p>
        </p:txBody>
      </p:sp>
      <p:sp>
        <p:nvSpPr>
          <p:cNvPr id="132" name="Import data into software"/>
          <p:cNvSpPr/>
          <p:nvPr/>
        </p:nvSpPr>
        <p:spPr>
          <a:xfrm>
            <a:off x="10386546" y="957419"/>
            <a:ext cx="3603832" cy="1671214"/>
          </a:xfrm>
          <a:prstGeom prst="roundRect">
            <a:avLst>
              <a:gd name="adj" fmla="val 15000"/>
            </a:avLst>
          </a:prstGeom>
          <a:solidFill>
            <a:srgbClr val="A0C283"/>
          </a:solidFill>
          <a:ln w="12700">
            <a:solidFill>
              <a:schemeClr val="accent2">
                <a:hueOff val="-554920"/>
                <a:satOff val="-21482"/>
                <a:lumOff val="-6228"/>
              </a:schemeClr>
            </a:solidFill>
            <a:miter lim="400000"/>
          </a:ln>
          <a:extLst>
            <a:ext uri="{C572A759-6A51-4108-AA02-DFA0A04FC94B}">
              <ma14:wrappingTextBoxFlag xmlns:ma14="http://schemas.microsoft.com/office/mac/drawingml/2011/main" xmlns="" val="1"/>
            </a:ext>
          </a:extLst>
        </p:spPr>
        <p:txBody>
          <a:bodyPr lIns="71438" tIns="71438" rIns="71438" bIns="71438" anchor="ctr"/>
          <a:lstStyle>
            <a:lvl1pPr>
              <a:defRPr sz="3600">
                <a:solidFill>
                  <a:srgbClr val="FFFFFF"/>
                </a:solidFill>
                <a:latin typeface="Source Sans Pro"/>
                <a:ea typeface="Source Sans Pro"/>
                <a:cs typeface="Source Sans Pro"/>
                <a:sym typeface="Source Sans Pro"/>
              </a:defRPr>
            </a:lvl1pPr>
          </a:lstStyle>
          <a:p>
            <a:r>
              <a:t>Import data into software</a:t>
            </a:r>
          </a:p>
        </p:txBody>
      </p:sp>
      <p:grpSp>
        <p:nvGrpSpPr>
          <p:cNvPr id="150" name="Group"/>
          <p:cNvGrpSpPr/>
          <p:nvPr/>
        </p:nvGrpSpPr>
        <p:grpSpPr>
          <a:xfrm>
            <a:off x="2328395" y="1275395"/>
            <a:ext cx="18848722" cy="11483190"/>
            <a:chOff x="0" y="0"/>
            <a:chExt cx="18848721" cy="11483188"/>
          </a:xfrm>
        </p:grpSpPr>
        <p:sp>
          <p:nvSpPr>
            <p:cNvPr id="133" name="Line"/>
            <p:cNvSpPr/>
            <p:nvPr/>
          </p:nvSpPr>
          <p:spPr>
            <a:xfrm>
              <a:off x="1934131" y="6642020"/>
              <a:ext cx="134872" cy="4104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85" y="18522"/>
                    <a:pt x="14700" y="15428"/>
                    <a:pt x="11447" y="12320"/>
                  </a:cubicBezTo>
                  <a:cubicBezTo>
                    <a:pt x="7838" y="8871"/>
                    <a:pt x="4390" y="5403"/>
                    <a:pt x="1493" y="1882"/>
                  </a:cubicBezTo>
                  <a:cubicBezTo>
                    <a:pt x="977" y="1256"/>
                    <a:pt x="480" y="629"/>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4" name="Line"/>
            <p:cNvSpPr/>
            <p:nvPr/>
          </p:nvSpPr>
          <p:spPr>
            <a:xfrm>
              <a:off x="3377938" y="8978672"/>
              <a:ext cx="764340" cy="62652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187" y="18728"/>
                    <a:pt x="14860" y="15707"/>
                    <a:pt x="11626" y="12543"/>
                  </a:cubicBezTo>
                  <a:cubicBezTo>
                    <a:pt x="7902" y="8901"/>
                    <a:pt x="4303" y="5073"/>
                    <a:pt x="868" y="1030"/>
                  </a:cubicBezTo>
                  <a:cubicBezTo>
                    <a:pt x="578" y="688"/>
                    <a:pt x="288" y="345"/>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5" name="Line"/>
            <p:cNvSpPr/>
            <p:nvPr/>
          </p:nvSpPr>
          <p:spPr>
            <a:xfrm>
              <a:off x="7522143" y="11051402"/>
              <a:ext cx="728585" cy="1331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8091" y="19198"/>
                    <a:pt x="14595" y="16274"/>
                    <a:pt x="11115" y="12832"/>
                  </a:cubicBezTo>
                  <a:cubicBezTo>
                    <a:pt x="7388" y="9146"/>
                    <a:pt x="3682" y="4866"/>
                    <a:pt x="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6" name="Line"/>
            <p:cNvSpPr/>
            <p:nvPr/>
          </p:nvSpPr>
          <p:spPr>
            <a:xfrm>
              <a:off x="12042388" y="10883868"/>
              <a:ext cx="850190" cy="19850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417" y="3670"/>
                    <a:pt x="15229" y="7255"/>
                    <a:pt x="12035" y="10755"/>
                  </a:cubicBezTo>
                  <a:cubicBezTo>
                    <a:pt x="8603" y="14516"/>
                    <a:pt x="5161" y="18181"/>
                    <a:pt x="1662" y="20566"/>
                  </a:cubicBezTo>
                  <a:cubicBezTo>
                    <a:pt x="1109" y="20943"/>
                    <a:pt x="555" y="21288"/>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7" name="Line"/>
            <p:cNvSpPr/>
            <p:nvPr/>
          </p:nvSpPr>
          <p:spPr>
            <a:xfrm>
              <a:off x="1881858" y="4356598"/>
              <a:ext cx="100452" cy="3892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12" y="19127"/>
                    <a:pt x="4254" y="16655"/>
                    <a:pt x="6425" y="14186"/>
                  </a:cubicBezTo>
                  <a:cubicBezTo>
                    <a:pt x="9044" y="11207"/>
                    <a:pt x="11706" y="8230"/>
                    <a:pt x="14977" y="5295"/>
                  </a:cubicBezTo>
                  <a:cubicBezTo>
                    <a:pt x="16963" y="3512"/>
                    <a:pt x="19172" y="1746"/>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8" name="Line"/>
            <p:cNvSpPr/>
            <p:nvPr/>
          </p:nvSpPr>
          <p:spPr>
            <a:xfrm>
              <a:off x="3058369" y="1988024"/>
              <a:ext cx="524327" cy="5170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45" y="18405"/>
                    <a:pt x="5579" y="15289"/>
                    <a:pt x="8499" y="12256"/>
                  </a:cubicBezTo>
                  <a:cubicBezTo>
                    <a:pt x="12089" y="8527"/>
                    <a:pt x="15807" y="4924"/>
                    <a:pt x="19735" y="1564"/>
                  </a:cubicBezTo>
                  <a:cubicBezTo>
                    <a:pt x="20352" y="1036"/>
                    <a:pt x="20973" y="515"/>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39" name="Line"/>
            <p:cNvSpPr/>
            <p:nvPr/>
          </p:nvSpPr>
          <p:spPr>
            <a:xfrm>
              <a:off x="6287344" y="66342"/>
              <a:ext cx="1387245" cy="3781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779" y="18013"/>
                    <a:pt x="5589" y="14758"/>
                    <a:pt x="8426" y="11840"/>
                  </a:cubicBezTo>
                  <a:cubicBezTo>
                    <a:pt x="11694" y="8479"/>
                    <a:pt x="14994" y="5568"/>
                    <a:pt x="18300" y="2763"/>
                  </a:cubicBezTo>
                  <a:cubicBezTo>
                    <a:pt x="19400" y="1830"/>
                    <a:pt x="20499" y="909"/>
                    <a:pt x="21600" y="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0" name="Line"/>
            <p:cNvSpPr/>
            <p:nvPr/>
          </p:nvSpPr>
          <p:spPr>
            <a:xfrm>
              <a:off x="11665793" y="0"/>
              <a:ext cx="1210934" cy="261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9" y="2364"/>
                    <a:pt x="6859" y="5274"/>
                    <a:pt x="10255" y="8726"/>
                  </a:cubicBezTo>
                  <a:cubicBezTo>
                    <a:pt x="13764" y="12295"/>
                    <a:pt x="17245" y="16439"/>
                    <a:pt x="20726" y="20564"/>
                  </a:cubicBezTo>
                  <a:cubicBezTo>
                    <a:pt x="21017" y="20910"/>
                    <a:pt x="21309" y="21255"/>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1" name="Line"/>
            <p:cNvSpPr/>
            <p:nvPr/>
          </p:nvSpPr>
          <p:spPr>
            <a:xfrm>
              <a:off x="15945693" y="1816099"/>
              <a:ext cx="542435" cy="484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354" y="2935"/>
                    <a:pt x="6624" y="5986"/>
                    <a:pt x="9807" y="9151"/>
                  </a:cubicBezTo>
                  <a:cubicBezTo>
                    <a:pt x="13455" y="12779"/>
                    <a:pt x="16985" y="16553"/>
                    <a:pt x="20477" y="20370"/>
                  </a:cubicBezTo>
                  <a:cubicBezTo>
                    <a:pt x="20852" y="20779"/>
                    <a:pt x="21226" y="21189"/>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2" name="Line"/>
            <p:cNvSpPr/>
            <p:nvPr/>
          </p:nvSpPr>
          <p:spPr>
            <a:xfrm>
              <a:off x="17688768" y="4173239"/>
              <a:ext cx="115621" cy="3859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114" y="3489"/>
                    <a:pt x="8077" y="6994"/>
                    <a:pt x="11887" y="10514"/>
                  </a:cubicBezTo>
                  <a:cubicBezTo>
                    <a:pt x="15128" y="13508"/>
                    <a:pt x="18262" y="16517"/>
                    <a:pt x="20378" y="19602"/>
                  </a:cubicBezTo>
                  <a:cubicBezTo>
                    <a:pt x="20833" y="20265"/>
                    <a:pt x="21240" y="20931"/>
                    <a:pt x="2160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3" name="Line"/>
            <p:cNvSpPr/>
            <p:nvPr/>
          </p:nvSpPr>
          <p:spPr>
            <a:xfrm>
              <a:off x="17756051" y="6412611"/>
              <a:ext cx="97143" cy="37867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55" y="3093"/>
                    <a:pt x="16785" y="6160"/>
                    <a:pt x="13598" y="9193"/>
                  </a:cubicBezTo>
                  <a:cubicBezTo>
                    <a:pt x="9915" y="12698"/>
                    <a:pt x="5546" y="16154"/>
                    <a:pt x="1921" y="19663"/>
                  </a:cubicBezTo>
                  <a:cubicBezTo>
                    <a:pt x="1255" y="20307"/>
                    <a:pt x="615" y="2095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4" name="Line"/>
            <p:cNvSpPr/>
            <p:nvPr/>
          </p:nvSpPr>
          <p:spPr>
            <a:xfrm>
              <a:off x="16114762" y="8651843"/>
              <a:ext cx="554157" cy="5480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88" y="1992"/>
                    <a:pt x="18133" y="3946"/>
                    <a:pt x="16337" y="5861"/>
                  </a:cubicBezTo>
                  <a:cubicBezTo>
                    <a:pt x="11589" y="10925"/>
                    <a:pt x="6561" y="15709"/>
                    <a:pt x="1404" y="20345"/>
                  </a:cubicBezTo>
                  <a:cubicBezTo>
                    <a:pt x="937" y="20764"/>
                    <a:pt x="469" y="21183"/>
                    <a:pt x="0" y="21600"/>
                  </a:cubicBezTo>
                </a:path>
              </a:pathLst>
            </a:custGeom>
            <a:noFill/>
            <a:ln w="635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45" name="Form Hypothesis"/>
            <p:cNvSpPr/>
            <p:nvPr/>
          </p:nvSpPr>
          <p:spPr>
            <a:xfrm>
              <a:off x="0" y="474699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Form Hypothesis</a:t>
              </a:r>
            </a:p>
          </p:txBody>
        </p:sp>
        <p:sp>
          <p:nvSpPr>
            <p:cNvPr id="146" name="Design Experiment"/>
            <p:cNvSpPr/>
            <p:nvPr/>
          </p:nvSpPr>
          <p:spPr>
            <a:xfrm>
              <a:off x="958813"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Design Experiment</a:t>
              </a:r>
            </a:p>
          </p:txBody>
        </p:sp>
        <p:sp>
          <p:nvSpPr>
            <p:cNvPr id="147" name="Collect…"/>
            <p:cNvSpPr/>
            <p:nvPr/>
          </p:nvSpPr>
          <p:spPr>
            <a:xfrm>
              <a:off x="3769878" y="444918"/>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a:t>Collect </a:t>
              </a:r>
            </a:p>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5000"/>
                <a:t>Data</a:t>
              </a:r>
            </a:p>
          </p:txBody>
        </p:sp>
        <p:sp>
          <p:nvSpPr>
            <p:cNvPr id="148" name="Explore or Test"/>
            <p:cNvSpPr/>
            <p:nvPr/>
          </p:nvSpPr>
          <p:spPr>
            <a:xfrm>
              <a:off x="15244891" y="250096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lvl1pPr defTabSz="825500">
                <a:lnSpc>
                  <a:spcPct val="90000"/>
                </a:lnSpc>
                <a:defRPr sz="5000">
                  <a:solidFill>
                    <a:srgbClr val="FFFFFF"/>
                  </a:solidFill>
                  <a:latin typeface="Source Sans Pro Semibold"/>
                  <a:ea typeface="Source Sans Pro Semibold"/>
                  <a:cs typeface="Source Sans Pro Semibold"/>
                  <a:sym typeface="Source Sans Pro Semibold"/>
                </a:defRPr>
              </a:lvl1pPr>
            </a:lstStyle>
            <a:p>
              <a:r>
                <a:t>Explore or Test</a:t>
              </a:r>
            </a:p>
          </p:txBody>
        </p:sp>
        <p:sp>
          <p:nvSpPr>
            <p:cNvPr id="149" name="Communicate Results"/>
            <p:cNvSpPr/>
            <p:nvPr/>
          </p:nvSpPr>
          <p:spPr>
            <a:xfrm>
              <a:off x="8249008" y="9811974"/>
              <a:ext cx="3603831" cy="1671215"/>
            </a:xfrm>
            <a:prstGeom prst="rect">
              <a:avLst/>
            </a:prstGeom>
            <a:solidFill>
              <a:srgbClr val="78AAD6"/>
            </a:solidFill>
            <a:ln w="25400" cap="flat">
              <a:solidFill>
                <a:srgbClr val="407AAA"/>
              </a:solidFill>
              <a:prstDash val="solid"/>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Autofit/>
            </a:bodyPr>
            <a:lstStyle/>
            <a:p>
              <a:pPr defTabSz="825500">
                <a:lnSpc>
                  <a:spcPct val="90000"/>
                </a:lnSpc>
                <a:defRPr sz="5000">
                  <a:solidFill>
                    <a:srgbClr val="FFFFFF"/>
                  </a:solidFill>
                  <a:latin typeface="Source Sans Pro Semibold"/>
                  <a:ea typeface="Source Sans Pro Semibold"/>
                  <a:cs typeface="Source Sans Pro Semibold"/>
                  <a:sym typeface="Source Sans Pro Semibold"/>
                </a:defRPr>
              </a:pPr>
              <a:r>
                <a:rPr sz="4500"/>
                <a:t>Communicate</a:t>
              </a:r>
              <a:r>
                <a:rPr sz="5000"/>
                <a:t> Results</a:t>
              </a:r>
            </a:p>
          </p:txBody>
        </p:sp>
      </p:grpSp>
      <p:sp>
        <p:nvSpPr>
          <p:cNvPr id="151" name="Import"/>
          <p:cNvSpPr txBox="1"/>
          <p:nvPr/>
        </p:nvSpPr>
        <p:spPr>
          <a:xfrm>
            <a:off x="593612" y="6233041"/>
            <a:ext cx="3604680" cy="12499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Import</a:t>
            </a:r>
          </a:p>
        </p:txBody>
      </p:sp>
      <p:sp>
        <p:nvSpPr>
          <p:cNvPr id="152" name="Tidy"/>
          <p:cNvSpPr txBox="1"/>
          <p:nvPr/>
        </p:nvSpPr>
        <p:spPr>
          <a:xfrm>
            <a:off x="5322891" y="6233041"/>
            <a:ext cx="2064438" cy="12499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Tidy</a:t>
            </a:r>
          </a:p>
        </p:txBody>
      </p:sp>
      <p:sp>
        <p:nvSpPr>
          <p:cNvPr id="153" name="Visualize"/>
          <p:cNvSpPr txBox="1"/>
          <p:nvPr/>
        </p:nvSpPr>
        <p:spPr>
          <a:xfrm>
            <a:off x="9406235" y="4058902"/>
            <a:ext cx="3604682" cy="1249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Visualize</a:t>
            </a:r>
          </a:p>
        </p:txBody>
      </p:sp>
      <p:sp>
        <p:nvSpPr>
          <p:cNvPr id="154" name="Transform"/>
          <p:cNvSpPr txBox="1"/>
          <p:nvPr/>
        </p:nvSpPr>
        <p:spPr>
          <a:xfrm>
            <a:off x="8602502" y="7690148"/>
            <a:ext cx="3712588" cy="124992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Transform</a:t>
            </a:r>
          </a:p>
        </p:txBody>
      </p:sp>
      <p:sp>
        <p:nvSpPr>
          <p:cNvPr id="155" name="Model"/>
          <p:cNvSpPr txBox="1"/>
          <p:nvPr/>
        </p:nvSpPr>
        <p:spPr>
          <a:xfrm>
            <a:off x="12590987" y="6233041"/>
            <a:ext cx="3604682" cy="12499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Model</a:t>
            </a:r>
          </a:p>
        </p:txBody>
      </p:sp>
      <p:sp>
        <p:nvSpPr>
          <p:cNvPr id="156" name="Communicate"/>
          <p:cNvSpPr txBox="1"/>
          <p:nvPr/>
        </p:nvSpPr>
        <p:spPr>
          <a:xfrm>
            <a:off x="17411441" y="6233041"/>
            <a:ext cx="5590582" cy="12499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rPr dirty="0"/>
              <a:t>Communicate</a:t>
            </a:r>
          </a:p>
        </p:txBody>
      </p:sp>
      <p:grpSp>
        <p:nvGrpSpPr>
          <p:cNvPr id="164" name="Group"/>
          <p:cNvGrpSpPr/>
          <p:nvPr/>
        </p:nvGrpSpPr>
        <p:grpSpPr>
          <a:xfrm>
            <a:off x="3992772" y="4758177"/>
            <a:ext cx="13545980" cy="5461082"/>
            <a:chOff x="0" y="0"/>
            <a:chExt cx="13545978" cy="5461079"/>
          </a:xfrm>
        </p:grpSpPr>
        <p:sp>
          <p:nvSpPr>
            <p:cNvPr id="158" name="Line"/>
            <p:cNvSpPr/>
            <p:nvPr/>
          </p:nvSpPr>
          <p:spPr>
            <a:xfrm>
              <a:off x="0" y="2127736"/>
              <a:ext cx="1402730"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59" name="Line"/>
            <p:cNvSpPr/>
            <p:nvPr/>
          </p:nvSpPr>
          <p:spPr>
            <a:xfrm>
              <a:off x="11802375" y="2099823"/>
              <a:ext cx="1743604"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0" name="Line"/>
            <p:cNvSpPr/>
            <p:nvPr/>
          </p:nvSpPr>
          <p:spPr>
            <a:xfrm>
              <a:off x="3524039" y="2254736"/>
              <a:ext cx="1402731" cy="1"/>
            </a:xfrm>
            <a:prstGeom prst="line">
              <a:avLst/>
            </a:prstGeom>
            <a:noFill/>
            <a:ln w="101600" cap="flat">
              <a:solidFill>
                <a:srgbClr val="000000"/>
              </a:solidFill>
              <a:prstDash val="solid"/>
              <a:miter lim="400000"/>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1" name="Line"/>
            <p:cNvSpPr/>
            <p:nvPr/>
          </p:nvSpPr>
          <p:spPr>
            <a:xfrm rot="18241080">
              <a:off x="6963688" y="2335115"/>
              <a:ext cx="3276810" cy="2267403"/>
            </a:xfrm>
            <a:custGeom>
              <a:avLst/>
              <a:gdLst/>
              <a:ahLst/>
              <a:cxnLst>
                <a:cxn ang="0">
                  <a:pos x="wd2" y="hd2"/>
                </a:cxn>
                <a:cxn ang="5400000">
                  <a:pos x="wd2" y="hd2"/>
                </a:cxn>
                <a:cxn ang="10800000">
                  <a:pos x="wd2" y="hd2"/>
                </a:cxn>
                <a:cxn ang="16200000">
                  <a:pos x="wd2" y="hd2"/>
                </a:cxn>
              </a:cxnLst>
              <a:rect l="0" t="0" r="r" b="b"/>
              <a:pathLst>
                <a:path w="21600" h="20545" extrusionOk="0">
                  <a:moveTo>
                    <a:pt x="0" y="0"/>
                  </a:moveTo>
                  <a:cubicBezTo>
                    <a:pt x="324" y="6917"/>
                    <a:pt x="3006" y="13218"/>
                    <a:pt x="7234" y="16995"/>
                  </a:cubicBezTo>
                  <a:cubicBezTo>
                    <a:pt x="11503" y="20810"/>
                    <a:pt x="16838" y="21600"/>
                    <a:pt x="21600" y="19123"/>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2" name="Line"/>
            <p:cNvSpPr/>
            <p:nvPr/>
          </p:nvSpPr>
          <p:spPr>
            <a:xfrm rot="18241080">
              <a:off x="9422268" y="-126091"/>
              <a:ext cx="679239" cy="1850376"/>
            </a:xfrm>
            <a:custGeom>
              <a:avLst/>
              <a:gdLst/>
              <a:ahLst/>
              <a:cxnLst>
                <a:cxn ang="0">
                  <a:pos x="wd2" y="hd2"/>
                </a:cxn>
                <a:cxn ang="5400000">
                  <a:pos x="wd2" y="hd2"/>
                </a:cxn>
                <a:cxn ang="10800000">
                  <a:pos x="wd2" y="hd2"/>
                </a:cxn>
                <a:cxn ang="16200000">
                  <a:pos x="wd2" y="hd2"/>
                </a:cxn>
              </a:cxnLst>
              <a:rect l="0" t="0" r="r" b="b"/>
              <a:pathLst>
                <a:path w="20887" h="21600" extrusionOk="0">
                  <a:moveTo>
                    <a:pt x="20497" y="0"/>
                  </a:moveTo>
                  <a:cubicBezTo>
                    <a:pt x="21600" y="3925"/>
                    <a:pt x="20360" y="7894"/>
                    <a:pt x="16869" y="11611"/>
                  </a:cubicBezTo>
                  <a:cubicBezTo>
                    <a:pt x="13325" y="15386"/>
                    <a:pt x="7555" y="18802"/>
                    <a:pt x="0" y="21600"/>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3" name="Line"/>
            <p:cNvSpPr/>
            <p:nvPr/>
          </p:nvSpPr>
          <p:spPr>
            <a:xfrm rot="18241080">
              <a:off x="4762449" y="1218705"/>
              <a:ext cx="2318724" cy="1075200"/>
            </a:xfrm>
            <a:custGeom>
              <a:avLst/>
              <a:gdLst/>
              <a:ahLst/>
              <a:cxnLst>
                <a:cxn ang="0">
                  <a:pos x="wd2" y="hd2"/>
                </a:cxn>
                <a:cxn ang="5400000">
                  <a:pos x="wd2" y="hd2"/>
                </a:cxn>
                <a:cxn ang="10800000">
                  <a:pos x="wd2" y="hd2"/>
                </a:cxn>
                <a:cxn ang="16200000">
                  <a:pos x="wd2" y="hd2"/>
                </a:cxn>
              </a:cxnLst>
              <a:rect l="0" t="0" r="r" b="b"/>
              <a:pathLst>
                <a:path w="21600" h="20894" extrusionOk="0">
                  <a:moveTo>
                    <a:pt x="0" y="20894"/>
                  </a:moveTo>
                  <a:cubicBezTo>
                    <a:pt x="2392" y="13395"/>
                    <a:pt x="5770" y="7494"/>
                    <a:pt x="9728" y="3896"/>
                  </a:cubicBezTo>
                  <a:cubicBezTo>
                    <a:pt x="13460" y="504"/>
                    <a:pt x="17564" y="-706"/>
                    <a:pt x="21600" y="396"/>
                  </a:cubicBezTo>
                </a:path>
              </a:pathLst>
            </a:custGeom>
            <a:noFill/>
            <a:ln w="101600" cap="flat">
              <a:solidFill>
                <a:srgbClr val="000000"/>
              </a:solidFill>
              <a:prstDash val="solid"/>
              <a:miter lim="400000"/>
              <a:headEnd type="triangle" w="med" len="med"/>
              <a:tailEnd type="triangle" w="med" len="med"/>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sz="5600"/>
            </a:p>
          </p:txBody>
        </p:sp>
      </p:grpSp>
      <p:grpSp>
        <p:nvGrpSpPr>
          <p:cNvPr id="167" name="Group"/>
          <p:cNvGrpSpPr/>
          <p:nvPr/>
        </p:nvGrpSpPr>
        <p:grpSpPr>
          <a:xfrm>
            <a:off x="281355" y="2844775"/>
            <a:ext cx="23734206" cy="8573898"/>
            <a:chOff x="0" y="0"/>
            <a:chExt cx="22824372" cy="8573897"/>
          </a:xfrm>
        </p:grpSpPr>
        <p:sp>
          <p:nvSpPr>
            <p:cNvPr id="165" name="Rounded Rectangle"/>
            <p:cNvSpPr/>
            <p:nvPr/>
          </p:nvSpPr>
          <p:spPr>
            <a:xfrm>
              <a:off x="0" y="0"/>
              <a:ext cx="22824373" cy="8026454"/>
            </a:xfrm>
            <a:prstGeom prst="roundRect">
              <a:avLst>
                <a:gd name="adj" fmla="val 15000"/>
              </a:avLst>
            </a:prstGeom>
            <a:noFill/>
            <a:ln w="25400" cap="flat">
              <a:solidFill>
                <a:srgbClr val="000000"/>
              </a:solidFill>
              <a:prstDash val="solid"/>
              <a:miter lim="400000"/>
            </a:ln>
            <a:effectLst/>
          </p:spPr>
          <p:txBody>
            <a:bodyPr wrap="square" lIns="71438" tIns="71438" rIns="71438" bIns="71438" numCol="1" anchor="ctr">
              <a:noAutofit/>
            </a:bodyPr>
            <a:lstStyle/>
            <a:p>
              <a:pPr>
                <a:defRPr sz="5600">
                  <a:solidFill>
                    <a:srgbClr val="FFFFFF"/>
                  </a:solidFill>
                  <a:effectLst>
                    <a:outerShdw blurRad="38100" dist="12700" dir="5400000" rotWithShape="0">
                      <a:srgbClr val="000000">
                        <a:alpha val="50000"/>
                      </a:srgbClr>
                    </a:outerShdw>
                  </a:effectLst>
                </a:defRPr>
              </a:pPr>
              <a:endParaRPr sz="5600"/>
            </a:p>
          </p:txBody>
        </p:sp>
        <p:sp>
          <p:nvSpPr>
            <p:cNvPr id="166" name="Program"/>
            <p:cNvSpPr txBox="1"/>
            <p:nvPr/>
          </p:nvSpPr>
          <p:spPr>
            <a:xfrm>
              <a:off x="16066434" y="7323977"/>
              <a:ext cx="3604681" cy="124992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rmAutofit/>
            </a:bodyPr>
            <a:lstStyle>
              <a:lvl1pPr>
                <a:defRPr sz="6400">
                  <a:latin typeface="Source Sans Pro"/>
                  <a:ea typeface="Source Sans Pro"/>
                  <a:cs typeface="Source Sans Pro"/>
                  <a:sym typeface="Source Sans Pro"/>
                </a:defRPr>
              </a:lvl1pPr>
            </a:lstStyle>
            <a:p>
              <a:r>
                <a:t>Program</a:t>
              </a:r>
            </a:p>
          </p:txBody>
        </p:sp>
      </p:grpSp>
      <p:sp>
        <p:nvSpPr>
          <p:cNvPr id="168" name="(Applied) Data Science"/>
          <p:cNvSpPr txBox="1"/>
          <p:nvPr/>
        </p:nvSpPr>
        <p:spPr>
          <a:xfrm>
            <a:off x="5309100" y="274768"/>
            <a:ext cx="13765800" cy="2396864"/>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a:defRPr sz="10000">
                <a:latin typeface="Source Sans Pro"/>
                <a:ea typeface="Source Sans Pro"/>
                <a:cs typeface="Source Sans Pro"/>
                <a:sym typeface="Source Sans Pro"/>
              </a:defRPr>
            </a:pPr>
            <a:r>
              <a:rPr sz="10000">
                <a:latin typeface="Source Sans Pro Light"/>
                <a:ea typeface="Source Sans Pro Light"/>
                <a:cs typeface="Source Sans Pro Light"/>
                <a:sym typeface="Source Sans Pro Light"/>
              </a:rPr>
              <a:t>(Applied) </a:t>
            </a:r>
            <a:r>
              <a:rPr sz="10000"/>
              <a:t>Data Science</a:t>
            </a:r>
          </a:p>
        </p:txBody>
      </p:sp>
    </p:spTree>
    <p:extLst>
      <p:ext uri="{BB962C8B-B14F-4D97-AF65-F5344CB8AC3E}">
        <p14:creationId xmlns:p14="http://schemas.microsoft.com/office/powerpoint/2010/main" val="153823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xit" fill="hold" grpId="0" nodeType="afterEffect">
                                  <p:stCondLst>
                                    <p:cond delay="0"/>
                                  </p:stCondLst>
                                  <p:iterate>
                                    <p:tmAbs val="0"/>
                                  </p:iterate>
                                  <p:childTnLst>
                                    <p:animEffect transition="out" filter="dissolve">
                                      <p:cBhvr>
                                        <p:cTn id="6" dur="500" fill="hold"/>
                                        <p:tgtEl>
                                          <p:spTgt spid="150"/>
                                        </p:tgtEl>
                                      </p:cBhvr>
                                    </p:animEffect>
                                    <p:set>
                                      <p:cBhvr>
                                        <p:cTn id="7" fill="hold">
                                          <p:stCondLst>
                                            <p:cond delay="500"/>
                                          </p:stCondLst>
                                        </p:cTn>
                                        <p:tgtEl>
                                          <p:spTgt spid="150"/>
                                        </p:tgtEl>
                                        <p:attrNameLst>
                                          <p:attrName>style.visibility</p:attrName>
                                        </p:attrNameLst>
                                      </p:cBhvr>
                                      <p:to>
                                        <p:strVal val="hidden"/>
                                      </p:to>
                                    </p:set>
                                  </p:childTnLst>
                                </p:cTn>
                              </p:par>
                            </p:childTnLst>
                          </p:cTn>
                        </p:par>
                        <p:par>
                          <p:cTn id="8" fill="hold">
                            <p:stCondLst>
                              <p:cond delay="500"/>
                            </p:stCondLst>
                            <p:childTnLst>
                              <p:par>
                                <p:cTn id="9" presetID="-1" presetClass="path" presetSubtype="0" accel="50000" decel="50000" fill="hold" nodeType="afterEffect">
                                  <p:stCondLst>
                                    <p:cond delay="0"/>
                                  </p:stCondLst>
                                  <p:childTnLst>
                                    <p:animMotion origin="layout" path="M 0.000000 0.000000 C -0.093336 -0.002359 -0.185031 0.043765 -0.263834 0.132715 C -0.318243 0.194129 -0.365070 0.274544 -0.401478 0.369086" pathEditMode="relative">
                                      <p:cBhvr>
                                        <p:cTn id="10" dur="500" fill="hold"/>
                                        <p:tgtEl>
                                          <p:spTgt spid="132"/>
                                        </p:tgtEl>
                                        <p:attrNameLst>
                                          <p:attrName>ppt_x</p:attrName>
                                          <p:attrName>ppt_y</p:attrName>
                                        </p:attrNameLst>
                                      </p:cBhvr>
                                    </p:animMotion>
                                  </p:childTnLst>
                                </p:cTn>
                              </p:par>
                              <p:par>
                                <p:cTn id="11" presetID="-1" presetClass="path" presetSubtype="0" accel="50000" decel="50000" fill="hold" nodeType="withEffect">
                                  <p:stCondLst>
                                    <p:cond delay="0"/>
                                  </p:stCondLst>
                                  <p:childTnLst>
                                    <p:animMotion origin="layout" path="M 0.000000 0.000000 C -0.053389 -0.050116 -0.114349 -0.068809 -0.174098 -0.053388 C -0.287436 -0.024134 -0.381104 0.118755 -0.414582 0.313465" pathEditMode="relative">
                                      <p:cBhvr>
                                        <p:cTn id="12" dur="500" fill="hold"/>
                                        <p:tgtEl>
                                          <p:spTgt spid="131"/>
                                        </p:tgtEl>
                                        <p:attrNameLst>
                                          <p:attrName>ppt_x</p:attrName>
                                          <p:attrName>ppt_y</p:attrName>
                                        </p:attrNameLst>
                                      </p:cBhvr>
                                    </p:animMotion>
                                  </p:childTnLst>
                                </p:cTn>
                              </p:par>
                              <p:par>
                                <p:cTn id="13" presetID="-1" presetClass="path" presetSubtype="0" accel="50000" decel="50000" fill="hold" nodeType="withEffect">
                                  <p:stCondLst>
                                    <p:cond delay="0"/>
                                  </p:stCondLst>
                                  <p:childTnLst>
                                    <p:animMotion origin="layout" path="M 0.000000 0.000000 C -0.008916 -0.317006 -0.221953 -0.471308 -0.352944 -0.255637 C -0.409834 -0.161971 -0.426477 -0.013965 -0.394216 0.111385" pathEditMode="relative">
                                      <p:cBhvr>
                                        <p:cTn id="14" dur="500" fill="hold"/>
                                        <p:tgtEl>
                                          <p:spTgt spid="129"/>
                                        </p:tgtEl>
                                        <p:attrNameLst>
                                          <p:attrName>ppt_x</p:attrName>
                                          <p:attrName>ppt_y</p:attrName>
                                        </p:attrNameLst>
                                      </p:cBhvr>
                                    </p:animMotion>
                                  </p:childTnLst>
                                </p:cTn>
                              </p:par>
                              <p:par>
                                <p:cTn id="15" presetID="-1" presetClass="path" presetSubtype="0" accel="50000" decel="50000" fill="hold" nodeType="withEffect">
                                  <p:stCondLst>
                                    <p:cond delay="0"/>
                                  </p:stCondLst>
                                  <p:childTnLst>
                                    <p:animMotion origin="layout" path="M 0.000000 0.000000 C 0.061875 -0.098834 0.050058 -0.276788 -0.023063 -0.347289 C -0.103319 -0.424670 -0.201344 -0.325031 -0.204543 -0.162819" pathEditMode="relative">
                                      <p:cBhvr>
                                        <p:cTn id="16" dur="500" fill="hold"/>
                                        <p:tgtEl>
                                          <p:spTgt spid="128"/>
                                        </p:tgtEl>
                                        <p:attrNameLst>
                                          <p:attrName>ppt_x</p:attrName>
                                          <p:attrName>ppt_y</p:attrName>
                                        </p:attrNameLst>
                                      </p:cBhvr>
                                    </p:animMotion>
                                  </p:childTnLst>
                                </p:cTn>
                              </p:par>
                              <p:par>
                                <p:cTn id="17" presetID="-1" presetClass="path" presetSubtype="0" accel="50000" decel="50000" fill="hold" nodeType="withEffect">
                                  <p:stCondLst>
                                    <p:cond delay="0"/>
                                  </p:stCondLst>
                                  <p:childTnLst>
                                    <p:animMotion origin="layout" path="M 0.000000 0.000000 C 0.108788 -0.024928 0.178899 -0.217656 0.147064 -0.404263 C 0.097762 -0.693250 -0.120652 -0.742334 -0.208853 -0.484246" pathEditMode="relative">
                                      <p:cBhvr>
                                        <p:cTn id="18" dur="500" fill="hold"/>
                                        <p:tgtEl>
                                          <p:spTgt spid="130"/>
                                        </p:tgtEl>
                                        <p:attrNameLst>
                                          <p:attrName>ppt_x</p:attrName>
                                          <p:attrName>ppt_y</p:attrName>
                                        </p:attrNameLst>
                                      </p:cBhvr>
                                    </p:animMotion>
                                  </p:childTnLst>
                                </p:cTn>
                              </p:par>
                              <p:par>
                                <p:cTn id="19" presetID="-1" presetClass="path" presetSubtype="0" accel="50000" decel="50000" fill="hold" nodeType="withEffect">
                                  <p:stCondLst>
                                    <p:cond delay="0"/>
                                  </p:stCondLst>
                                  <p:childTnLst>
                                    <p:animMotion origin="layout" path="M 0.000000 0.000000 C 0.062062 0.052426 0.129937 0.079228 0.198648 0.078401 C 0.296513 0.077224 0.393076 0.017993 0.449062 -0.119509 C 0.480082 -0.195697 0.494888 -0.290290 0.489461 -0.386098" pathEditMode="relative">
                                      <p:cBhvr>
                                        <p:cTn id="20" dur="500" fill="hold"/>
                                        <p:tgtEl>
                                          <p:spTgt spid="127"/>
                                        </p:tgtEl>
                                        <p:attrNameLst>
                                          <p:attrName>ppt_x</p:attrName>
                                          <p:attrName>ppt_y</p:attrName>
                                        </p:attrNameLst>
                                      </p:cBhvr>
                                    </p:animMotion>
                                  </p:childTnLst>
                                </p:cTn>
                              </p:par>
                              <p:par>
                                <p:cTn id="21" presetID="-1" presetClass="path" presetSubtype="0" accel="50000" decel="50000" fill="hold" nodeType="withEffect">
                                  <p:stCondLst>
                                    <p:cond delay="0"/>
                                  </p:stCondLst>
                                  <p:childTnLst>
                                    <p:animMotion origin="layout" path="M 0.000000 0.000000 C 0.055847 0.105583 0.128837 0.177551 0.208790 0.205866 C 0.365901 0.261506 0.526770 0.148280 0.619877 -0.083475" pathEditMode="relative">
                                      <p:cBhvr>
                                        <p:cTn id="22" dur="500" fill="hold"/>
                                        <p:tgtEl>
                                          <p:spTgt spid="126"/>
                                        </p:tgtEl>
                                        <p:attrNameLst>
                                          <p:attrName>ppt_x</p:attrName>
                                          <p:attrName>ppt_y</p:attrName>
                                        </p:attrNameLst>
                                      </p:cBhvr>
                                    </p:animMotion>
                                  </p:childTnLst>
                                </p:cTn>
                              </p:par>
                            </p:childTnLst>
                          </p:cTn>
                        </p:par>
                        <p:par>
                          <p:cTn id="23" fill="hold">
                            <p:stCondLst>
                              <p:cond delay="1000"/>
                            </p:stCondLst>
                            <p:childTnLst>
                              <p:par>
                                <p:cTn id="24" presetID="9" presetClass="exit" fill="hold" grpId="0" nodeType="afterEffect">
                                  <p:stCondLst>
                                    <p:cond delay="0"/>
                                  </p:stCondLst>
                                  <p:iterate>
                                    <p:tmAbs val="0"/>
                                  </p:iterate>
                                  <p:childTnLst>
                                    <p:animEffect transition="out" filter="dissolve">
                                      <p:cBhvr>
                                        <p:cTn id="25" dur="500" fill="hold"/>
                                        <p:tgtEl>
                                          <p:spTgt spid="132"/>
                                        </p:tgtEl>
                                      </p:cBhvr>
                                    </p:animEffect>
                                    <p:set>
                                      <p:cBhvr>
                                        <p:cTn id="26" fill="hold">
                                          <p:stCondLst>
                                            <p:cond delay="500"/>
                                          </p:stCondLst>
                                        </p:cTn>
                                        <p:tgtEl>
                                          <p:spTgt spid="132"/>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51"/>
                                        </p:tgtEl>
                                        <p:attrNameLst>
                                          <p:attrName>style.visibility</p:attrName>
                                        </p:attrNameLst>
                                      </p:cBhvr>
                                      <p:to>
                                        <p:strVal val="visible"/>
                                      </p:to>
                                    </p:set>
                                    <p:animEffect transition="in" filter="fade">
                                      <p:cBhvr>
                                        <p:cTn id="29" dur="500"/>
                                        <p:tgtEl>
                                          <p:spTgt spid="151"/>
                                        </p:tgtEl>
                                      </p:cBhvr>
                                    </p:animEffect>
                                  </p:childTnLst>
                                </p:cTn>
                              </p:par>
                            </p:childTnLst>
                          </p:cTn>
                        </p:par>
                        <p:par>
                          <p:cTn id="30" fill="hold">
                            <p:stCondLst>
                              <p:cond delay="1500"/>
                            </p:stCondLst>
                            <p:childTnLst>
                              <p:par>
                                <p:cTn id="31" presetID="9" presetClass="exit" fill="hold" grpId="0" nodeType="afterEffect">
                                  <p:stCondLst>
                                    <p:cond delay="0"/>
                                  </p:stCondLst>
                                  <p:iterate>
                                    <p:tmAbs val="0"/>
                                  </p:iterate>
                                  <p:childTnLst>
                                    <p:animEffect transition="out" filter="dissolve">
                                      <p:cBhvr>
                                        <p:cTn id="32" dur="500" fill="hold"/>
                                        <p:tgtEl>
                                          <p:spTgt spid="131"/>
                                        </p:tgtEl>
                                      </p:cBhvr>
                                    </p:animEffect>
                                    <p:set>
                                      <p:cBhvr>
                                        <p:cTn id="33" fill="hold">
                                          <p:stCondLst>
                                            <p:cond delay="500"/>
                                          </p:stCondLst>
                                        </p:cTn>
                                        <p:tgtEl>
                                          <p:spTgt spid="131"/>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52"/>
                                        </p:tgtEl>
                                        <p:attrNameLst>
                                          <p:attrName>style.visibility</p:attrName>
                                        </p:attrNameLst>
                                      </p:cBhvr>
                                      <p:to>
                                        <p:strVal val="visible"/>
                                      </p:to>
                                    </p:set>
                                    <p:animEffect transition="in" filter="fade">
                                      <p:cBhvr>
                                        <p:cTn id="36" dur="500"/>
                                        <p:tgtEl>
                                          <p:spTgt spid="152"/>
                                        </p:tgtEl>
                                      </p:cBhvr>
                                    </p:animEffect>
                                  </p:childTnLst>
                                </p:cTn>
                              </p:par>
                            </p:childTnLst>
                          </p:cTn>
                        </p:par>
                        <p:par>
                          <p:cTn id="37" fill="hold">
                            <p:stCondLst>
                              <p:cond delay="2000"/>
                            </p:stCondLst>
                            <p:childTnLst>
                              <p:par>
                                <p:cTn id="38" presetID="9" presetClass="exit" fill="hold" grpId="0" nodeType="afterEffect">
                                  <p:stCondLst>
                                    <p:cond delay="0"/>
                                  </p:stCondLst>
                                  <p:iterate>
                                    <p:tmAbs val="0"/>
                                  </p:iterate>
                                  <p:childTnLst>
                                    <p:animEffect transition="out" filter="dissolve">
                                      <p:cBhvr>
                                        <p:cTn id="39" dur="500" fill="hold"/>
                                        <p:tgtEl>
                                          <p:spTgt spid="129"/>
                                        </p:tgtEl>
                                      </p:cBhvr>
                                    </p:animEffect>
                                    <p:set>
                                      <p:cBhvr>
                                        <p:cTn id="40" fill="hold">
                                          <p:stCondLst>
                                            <p:cond delay="500"/>
                                          </p:stCondLst>
                                        </p:cTn>
                                        <p:tgtEl>
                                          <p:spTgt spid="129"/>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54"/>
                                        </p:tgtEl>
                                        <p:attrNameLst>
                                          <p:attrName>style.visibility</p:attrName>
                                        </p:attrNameLst>
                                      </p:cBhvr>
                                      <p:to>
                                        <p:strVal val="visible"/>
                                      </p:to>
                                    </p:set>
                                    <p:animEffect transition="in" filter="fade">
                                      <p:cBhvr>
                                        <p:cTn id="43" dur="500"/>
                                        <p:tgtEl>
                                          <p:spTgt spid="154"/>
                                        </p:tgtEl>
                                      </p:cBhvr>
                                    </p:animEffect>
                                  </p:childTnLst>
                                </p:cTn>
                              </p:par>
                            </p:childTnLst>
                          </p:cTn>
                        </p:par>
                        <p:par>
                          <p:cTn id="44" fill="hold">
                            <p:stCondLst>
                              <p:cond delay="2500"/>
                            </p:stCondLst>
                            <p:childTnLst>
                              <p:par>
                                <p:cTn id="45" presetID="9" presetClass="exit" fill="hold" grpId="0" nodeType="afterEffect">
                                  <p:stCondLst>
                                    <p:cond delay="0"/>
                                  </p:stCondLst>
                                  <p:iterate>
                                    <p:tmAbs val="0"/>
                                  </p:iterate>
                                  <p:childTnLst>
                                    <p:animEffect transition="out" filter="dissolve">
                                      <p:cBhvr>
                                        <p:cTn id="46" dur="500" fill="hold"/>
                                        <p:tgtEl>
                                          <p:spTgt spid="128"/>
                                        </p:tgtEl>
                                      </p:cBhvr>
                                    </p:animEffect>
                                    <p:set>
                                      <p:cBhvr>
                                        <p:cTn id="47" fill="hold">
                                          <p:stCondLst>
                                            <p:cond delay="500"/>
                                          </p:stCondLst>
                                        </p:cTn>
                                        <p:tgtEl>
                                          <p:spTgt spid="128"/>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155"/>
                                        </p:tgtEl>
                                        <p:attrNameLst>
                                          <p:attrName>style.visibility</p:attrName>
                                        </p:attrNameLst>
                                      </p:cBhvr>
                                      <p:to>
                                        <p:strVal val="visible"/>
                                      </p:to>
                                    </p:set>
                                    <p:animEffect transition="in" filter="fade">
                                      <p:cBhvr>
                                        <p:cTn id="50" dur="500"/>
                                        <p:tgtEl>
                                          <p:spTgt spid="155"/>
                                        </p:tgtEl>
                                      </p:cBhvr>
                                    </p:animEffect>
                                  </p:childTnLst>
                                </p:cTn>
                              </p:par>
                            </p:childTnLst>
                          </p:cTn>
                        </p:par>
                        <p:par>
                          <p:cTn id="51" fill="hold">
                            <p:stCondLst>
                              <p:cond delay="3000"/>
                            </p:stCondLst>
                            <p:childTnLst>
                              <p:par>
                                <p:cTn id="52" presetID="9" presetClass="exit" fill="hold" grpId="0" nodeType="afterEffect">
                                  <p:stCondLst>
                                    <p:cond delay="0"/>
                                  </p:stCondLst>
                                  <p:iterate>
                                    <p:tmAbs val="0"/>
                                  </p:iterate>
                                  <p:childTnLst>
                                    <p:animEffect transition="out" filter="dissolve">
                                      <p:cBhvr>
                                        <p:cTn id="53" dur="500" fill="hold"/>
                                        <p:tgtEl>
                                          <p:spTgt spid="130"/>
                                        </p:tgtEl>
                                      </p:cBhvr>
                                    </p:animEffect>
                                    <p:set>
                                      <p:cBhvr>
                                        <p:cTn id="54" fill="hold">
                                          <p:stCondLst>
                                            <p:cond delay="500"/>
                                          </p:stCondLst>
                                        </p:cTn>
                                        <p:tgtEl>
                                          <p:spTgt spid="130"/>
                                        </p:tgtEl>
                                        <p:attrNameLst>
                                          <p:attrName>style.visibility</p:attrName>
                                        </p:attrNameLst>
                                      </p:cBhvr>
                                      <p:to>
                                        <p:strVal val="hidden"/>
                                      </p:to>
                                    </p:set>
                                  </p:childTnLst>
                                </p:cTn>
                              </p:par>
                              <p:par>
                                <p:cTn id="55" presetID="10" presetClass="entr" presetSubtype="0" fill="hold" grpId="0" nodeType="withEffect">
                                  <p:stCondLst>
                                    <p:cond delay="0"/>
                                  </p:stCondLst>
                                  <p:childTnLst>
                                    <p:set>
                                      <p:cBhvr>
                                        <p:cTn id="56" dur="1" fill="hold">
                                          <p:stCondLst>
                                            <p:cond delay="0"/>
                                          </p:stCondLst>
                                        </p:cTn>
                                        <p:tgtEl>
                                          <p:spTgt spid="153"/>
                                        </p:tgtEl>
                                        <p:attrNameLst>
                                          <p:attrName>style.visibility</p:attrName>
                                        </p:attrNameLst>
                                      </p:cBhvr>
                                      <p:to>
                                        <p:strVal val="visible"/>
                                      </p:to>
                                    </p:set>
                                    <p:animEffect transition="in" filter="fade">
                                      <p:cBhvr>
                                        <p:cTn id="57" dur="500"/>
                                        <p:tgtEl>
                                          <p:spTgt spid="153"/>
                                        </p:tgtEl>
                                      </p:cBhvr>
                                    </p:animEffect>
                                  </p:childTnLst>
                                </p:cTn>
                              </p:par>
                            </p:childTnLst>
                          </p:cTn>
                        </p:par>
                        <p:par>
                          <p:cTn id="58" fill="hold">
                            <p:stCondLst>
                              <p:cond delay="3500"/>
                            </p:stCondLst>
                            <p:childTnLst>
                              <p:par>
                                <p:cTn id="59" presetID="9" presetClass="exit" fill="hold" grpId="0" nodeType="afterEffect">
                                  <p:stCondLst>
                                    <p:cond delay="0"/>
                                  </p:stCondLst>
                                  <p:iterate>
                                    <p:tmAbs val="0"/>
                                  </p:iterate>
                                  <p:childTnLst>
                                    <p:animEffect transition="out" filter="dissolve">
                                      <p:cBhvr>
                                        <p:cTn id="60" dur="500" fill="hold"/>
                                        <p:tgtEl>
                                          <p:spTgt spid="126"/>
                                        </p:tgtEl>
                                      </p:cBhvr>
                                    </p:animEffect>
                                    <p:set>
                                      <p:cBhvr>
                                        <p:cTn id="61" fill="hold">
                                          <p:stCondLst>
                                            <p:cond delay="500"/>
                                          </p:stCondLst>
                                        </p:cTn>
                                        <p:tgtEl>
                                          <p:spTgt spid="126"/>
                                        </p:tgtEl>
                                        <p:attrNameLst>
                                          <p:attrName>style.visibility</p:attrName>
                                        </p:attrNameLst>
                                      </p:cBhvr>
                                      <p:to>
                                        <p:strVal val="hidden"/>
                                      </p:to>
                                    </p:set>
                                  </p:childTnLst>
                                </p:cTn>
                              </p:par>
                              <p:par>
                                <p:cTn id="62" presetID="9" presetClass="exit" fill="hold" grpId="0" nodeType="withEffect">
                                  <p:stCondLst>
                                    <p:cond delay="0"/>
                                  </p:stCondLst>
                                  <p:iterate>
                                    <p:tmAbs val="0"/>
                                  </p:iterate>
                                  <p:childTnLst>
                                    <p:animEffect transition="out" filter="dissolve">
                                      <p:cBhvr>
                                        <p:cTn id="63" dur="500" fill="hold"/>
                                        <p:tgtEl>
                                          <p:spTgt spid="127"/>
                                        </p:tgtEl>
                                      </p:cBhvr>
                                    </p:animEffect>
                                    <p:set>
                                      <p:cBhvr>
                                        <p:cTn id="64" fill="hold">
                                          <p:stCondLst>
                                            <p:cond delay="500"/>
                                          </p:stCondLst>
                                        </p:cTn>
                                        <p:tgtEl>
                                          <p:spTgt spid="127"/>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fade">
                                      <p:cBhvr>
                                        <p:cTn id="67" dur="500"/>
                                        <p:tgtEl>
                                          <p:spTgt spid="156"/>
                                        </p:tgtEl>
                                      </p:cBhvr>
                                    </p:animEffect>
                                  </p:childTnLst>
                                </p:cTn>
                              </p:par>
                            </p:childTnLst>
                          </p:cTn>
                        </p:par>
                        <p:par>
                          <p:cTn id="68" fill="hold">
                            <p:stCondLst>
                              <p:cond delay="4000"/>
                            </p:stCondLst>
                            <p:childTnLst>
                              <p:par>
                                <p:cTn id="69" presetID="22" presetClass="entr" presetSubtype="8" fill="hold" grpId="0" nodeType="afterEffect">
                                  <p:stCondLst>
                                    <p:cond delay="0"/>
                                  </p:stCondLst>
                                  <p:iterate>
                                    <p:tmAbs val="0"/>
                                  </p:iterate>
                                  <p:childTnLst>
                                    <p:set>
                                      <p:cBhvr>
                                        <p:cTn id="70" fill="hold"/>
                                        <p:tgtEl>
                                          <p:spTgt spid="164"/>
                                        </p:tgtEl>
                                        <p:attrNameLst>
                                          <p:attrName>style.visibility</p:attrName>
                                        </p:attrNameLst>
                                      </p:cBhvr>
                                      <p:to>
                                        <p:strVal val="visible"/>
                                      </p:to>
                                    </p:set>
                                    <p:animEffect transition="in" filter="wipe(left)">
                                      <p:cBhvr>
                                        <p:cTn id="71" dur="500"/>
                                        <p:tgtEl>
                                          <p:spTgt spid="164"/>
                                        </p:tgtEl>
                                      </p:cBhvr>
                                    </p:animEffect>
                                  </p:childTnLst>
                                </p:cTn>
                              </p:par>
                            </p:childTnLst>
                          </p:cTn>
                        </p:par>
                        <p:par>
                          <p:cTn id="72" fill="hold">
                            <p:stCondLst>
                              <p:cond delay="4500"/>
                            </p:stCondLst>
                            <p:childTnLst>
                              <p:par>
                                <p:cTn id="73" presetID="9" presetClass="entr" fill="hold" grpId="0" nodeType="afterEffect">
                                  <p:stCondLst>
                                    <p:cond delay="0"/>
                                  </p:stCondLst>
                                  <p:iterate>
                                    <p:tmAbs val="0"/>
                                  </p:iterate>
                                  <p:childTnLst>
                                    <p:set>
                                      <p:cBhvr>
                                        <p:cTn id="74" fill="hold"/>
                                        <p:tgtEl>
                                          <p:spTgt spid="167"/>
                                        </p:tgtEl>
                                        <p:attrNameLst>
                                          <p:attrName>style.visibility</p:attrName>
                                        </p:attrNameLst>
                                      </p:cBhvr>
                                      <p:to>
                                        <p:strVal val="visible"/>
                                      </p:to>
                                    </p:set>
                                    <p:animEffect transition="in" filter="dissolve">
                                      <p:cBhvr>
                                        <p:cTn id="75" dur="500"/>
                                        <p:tgtEl>
                                          <p:spTgt spid="167"/>
                                        </p:tgtEl>
                                      </p:cBhvr>
                                    </p:animEffect>
                                  </p:childTnLst>
                                </p:cTn>
                              </p:par>
                            </p:childTnLst>
                          </p:cTn>
                        </p:par>
                        <p:par>
                          <p:cTn id="76" fill="hold">
                            <p:stCondLst>
                              <p:cond delay="5000"/>
                            </p:stCondLst>
                            <p:childTnLst>
                              <p:par>
                                <p:cTn id="77" presetID="9" presetClass="entr" fill="hold" grpId="0" nodeType="afterEffect">
                                  <p:stCondLst>
                                    <p:cond delay="0"/>
                                  </p:stCondLst>
                                  <p:iterate>
                                    <p:tmAbs val="0"/>
                                  </p:iterate>
                                  <p:childTnLst>
                                    <p:set>
                                      <p:cBhvr>
                                        <p:cTn id="78" fill="hold"/>
                                        <p:tgtEl>
                                          <p:spTgt spid="168"/>
                                        </p:tgtEl>
                                        <p:attrNameLst>
                                          <p:attrName>style.visibility</p:attrName>
                                        </p:attrNameLst>
                                      </p:cBhvr>
                                      <p:to>
                                        <p:strVal val="visible"/>
                                      </p:to>
                                    </p:set>
                                    <p:animEffect transition="in" filter="dissolve">
                                      <p:cBhvr>
                                        <p:cTn id="79"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advAuto="0"/>
      <p:bldP spid="127" grpId="0" animBg="1" advAuto="0"/>
      <p:bldP spid="128" grpId="0" animBg="1" advAuto="0"/>
      <p:bldP spid="129" grpId="0" animBg="1" advAuto="0"/>
      <p:bldP spid="130" grpId="0" animBg="1" advAuto="0"/>
      <p:bldP spid="131" grpId="0" animBg="1" advAuto="0"/>
      <p:bldP spid="132" grpId="0" animBg="1" advAuto="0"/>
      <p:bldP spid="150" grpId="0" animBg="1" advAuto="0"/>
      <p:bldP spid="151" grpId="0"/>
      <p:bldP spid="152" grpId="0"/>
      <p:bldP spid="153" grpId="0"/>
      <p:bldP spid="154" grpId="0"/>
      <p:bldP spid="155" grpId="0"/>
      <p:bldP spid="156" grpId="0"/>
      <p:bldP spid="164" grpId="0" animBg="1" advAuto="0"/>
      <p:bldP spid="167" grpId="0" animBg="1" advAuto="0"/>
      <p:bldP spid="168"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313" name="R Packages"/>
          <p:cNvSpPr txBox="1"/>
          <p:nvPr/>
        </p:nvSpPr>
        <p:spPr>
          <a:xfrm>
            <a:off x="2628899" y="3557489"/>
            <a:ext cx="18716626" cy="62581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Meet the tools:</a:t>
            </a:r>
          </a:p>
          <a:p>
            <a:r>
              <a:rPr lang="en-GB" dirty="0"/>
              <a:t>R and RStudio</a:t>
            </a:r>
            <a:endParaRPr dirty="0"/>
          </a:p>
        </p:txBody>
      </p:sp>
    </p:spTree>
    <p:extLst>
      <p:ext uri="{BB962C8B-B14F-4D97-AF65-F5344CB8AC3E}">
        <p14:creationId xmlns:p14="http://schemas.microsoft.com/office/powerpoint/2010/main" val="34423485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engine-dashboard.png"/>
          <p:cNvPicPr>
            <a:picLocks noGrp="1" noChangeAspect="1"/>
          </p:cNvPicPr>
          <p:nvPr/>
        </p:nvPicPr>
        <p:blipFill>
          <a:blip r:embed="rId3"/>
          <a:stretch>
            <a:fillRect/>
          </a:stretch>
        </p:blipFill>
        <p:spPr bwMode="auto">
          <a:xfrm>
            <a:off x="3962400" y="3886200"/>
            <a:ext cx="16459200" cy="5943600"/>
          </a:xfrm>
          <a:prstGeom prst="rect">
            <a:avLst/>
          </a:prstGeom>
          <a:noFill/>
          <a:ln w="9525">
            <a:noFill/>
            <a:headEnd/>
            <a:tailEnd/>
          </a:ln>
        </p:spPr>
      </p:pic>
      <p:sp>
        <p:nvSpPr>
          <p:cNvPr id="4" name="Title 3">
            <a:extLst>
              <a:ext uri="{FF2B5EF4-FFF2-40B4-BE49-F238E27FC236}">
                <a16:creationId xmlns:a16="http://schemas.microsoft.com/office/drawing/2014/main" id="{BE7A8D08-B799-4D60-A01C-63CDC9662EA3}"/>
              </a:ext>
            </a:extLst>
          </p:cNvPr>
          <p:cNvSpPr>
            <a:spLocks noGrp="1"/>
          </p:cNvSpPr>
          <p:nvPr>
            <p:ph type="title"/>
          </p:nvPr>
        </p:nvSpPr>
        <p:spPr/>
        <p:txBody>
          <a:bodyPr>
            <a:normAutofit/>
          </a:bodyPr>
          <a:lstStyle/>
          <a:p>
            <a:r>
              <a:rPr lang="en-GB" dirty="0"/>
              <a:t>What is RStudio?</a:t>
            </a:r>
          </a:p>
        </p:txBody>
      </p:sp>
      <p:sp>
        <p:nvSpPr>
          <p:cNvPr id="6" name="Rectangle 5">
            <a:extLst>
              <a:ext uri="{FF2B5EF4-FFF2-40B4-BE49-F238E27FC236}">
                <a16:creationId xmlns:a16="http://schemas.microsoft.com/office/drawing/2014/main" id="{BCDAD24C-29E3-4E0C-927A-926CA6AE08CB}"/>
              </a:ext>
            </a:extLst>
          </p:cNvPr>
          <p:cNvSpPr/>
          <p:nvPr/>
        </p:nvSpPr>
        <p:spPr>
          <a:xfrm>
            <a:off x="10028459" y="11654559"/>
            <a:ext cx="4126451" cy="646331"/>
          </a:xfrm>
          <a:prstGeom prst="rect">
            <a:avLst/>
          </a:prstGeom>
        </p:spPr>
        <p:txBody>
          <a:bodyPr wrap="none">
            <a:spAutoFit/>
          </a:bodyPr>
          <a:lstStyle/>
          <a:p>
            <a:pPr algn="l" defTabSz="914400" hangingPunct="1"/>
            <a:r>
              <a:rPr lang="en-GB" sz="3600" kern="1200" dirty="0">
                <a:solidFill>
                  <a:prstClr val="black"/>
                </a:solidFill>
                <a:latin typeface="Calibri"/>
                <a:ea typeface="+mn-ea"/>
                <a:cs typeface="+mn-cs"/>
              </a:rPr>
              <a:t>Source: </a:t>
            </a:r>
            <a:r>
              <a:rPr lang="en-GB" sz="3600" kern="1200" dirty="0">
                <a:solidFill>
                  <a:prstClr val="black"/>
                </a:solidFill>
                <a:latin typeface="Calibri"/>
                <a:ea typeface="+mn-ea"/>
                <a:cs typeface="+mn-cs"/>
                <a:hlinkClick r:id="rId4"/>
              </a:rPr>
              <a:t>Modern Dive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95" name="Group"/>
          <p:cNvGrpSpPr/>
          <p:nvPr/>
        </p:nvGrpSpPr>
        <p:grpSpPr>
          <a:xfrm>
            <a:off x="5747578" y="1833872"/>
            <a:ext cx="12662300" cy="8376050"/>
            <a:chOff x="-1" y="0"/>
            <a:chExt cx="12662298" cy="8376048"/>
          </a:xfrm>
        </p:grpSpPr>
        <p:sp>
          <p:nvSpPr>
            <p:cNvPr id="90" name="Rounded Rectangle"/>
            <p:cNvSpPr/>
            <p:nvPr/>
          </p:nvSpPr>
          <p:spPr>
            <a:xfrm>
              <a:off x="0" y="89636"/>
              <a:ext cx="12662297" cy="8286412"/>
            </a:xfrm>
            <a:prstGeom prst="roundRect">
              <a:avLst>
                <a:gd name="adj" fmla="val 9043"/>
              </a:avLst>
            </a:prstGeom>
            <a:solidFill>
              <a:srgbClr val="78AAD6"/>
            </a:solidFill>
            <a:ln w="25400" cap="flat">
              <a:noFill/>
              <a:miter lim="400000"/>
            </a:ln>
            <a:effectLst>
              <a:outerShdw blurRad="177800" dist="101600" dir="2700000" rotWithShape="0">
                <a:srgbClr val="000000">
                  <a:alpha val="75000"/>
                </a:srgbClr>
              </a:outerShdw>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1" name="Rectangle"/>
            <p:cNvSpPr/>
            <p:nvPr/>
          </p:nvSpPr>
          <p:spPr>
            <a:xfrm>
              <a:off x="0" y="2258563"/>
              <a:ext cx="12662297" cy="5366704"/>
            </a:xfrm>
            <a:prstGeom prst="rect">
              <a:avLst/>
            </a:prstGeom>
            <a:solidFill>
              <a:srgbClr val="FFFFFF"/>
            </a:solidFill>
            <a:ln w="12700" cap="flat">
              <a:noFill/>
              <a:miter lim="400000"/>
            </a:ln>
            <a:effectLst/>
          </p:spPr>
          <p:txBody>
            <a:bodyPr wrap="square" lIns="71437" tIns="71437" rIns="71437" bIns="71437" numCol="1" anchor="ctr">
              <a:noAutofit/>
            </a:bodyPr>
            <a:lstStyle/>
            <a:p>
              <a:pPr>
                <a:defRPr sz="4200">
                  <a:solidFill>
                    <a:srgbClr val="FFFFFF"/>
                  </a:solidFill>
                  <a:effectLst>
                    <a:outerShdw blurRad="38100" dist="12700" dir="5400000" rotWithShape="0">
                      <a:srgbClr val="000000">
                        <a:alpha val="50000"/>
                      </a:srgbClr>
                    </a:outerShdw>
                  </a:effectLst>
                </a:defRPr>
              </a:pPr>
              <a:endParaRPr/>
            </a:p>
          </p:txBody>
        </p:sp>
        <p:sp>
          <p:nvSpPr>
            <p:cNvPr id="92" name="Garrett"/>
            <p:cNvSpPr txBox="1"/>
            <p:nvPr/>
          </p:nvSpPr>
          <p:spPr>
            <a:xfrm>
              <a:off x="-1" y="2873320"/>
              <a:ext cx="12662297" cy="408344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0200" b="1">
                  <a:latin typeface="Marker Felt"/>
                  <a:ea typeface="Marker Felt"/>
                  <a:cs typeface="Marker Felt"/>
                  <a:sym typeface="Marker Felt"/>
                </a:defRPr>
              </a:lvl1pPr>
            </a:lstStyle>
            <a:p>
              <a:r>
                <a:rPr lang="en-GB" dirty="0"/>
                <a:t>Mike</a:t>
              </a:r>
              <a:endParaRPr dirty="0"/>
            </a:p>
          </p:txBody>
        </p:sp>
        <p:sp>
          <p:nvSpPr>
            <p:cNvPr id="93" name="HELLO"/>
            <p:cNvSpPr txBox="1"/>
            <p:nvPr/>
          </p:nvSpPr>
          <p:spPr>
            <a:xfrm>
              <a:off x="3839402" y="0"/>
              <a:ext cx="4961188" cy="16732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lgn="l">
                <a:defRPr sz="9000" b="1" spc="900">
                  <a:solidFill>
                    <a:srgbClr val="FFFFFF"/>
                  </a:solidFill>
                  <a:latin typeface="+mn-lt"/>
                  <a:ea typeface="+mn-ea"/>
                  <a:cs typeface="+mn-cs"/>
                  <a:sym typeface="Helvetica Neue"/>
                </a:defRPr>
              </a:lvl1pPr>
            </a:lstStyle>
            <a:p>
              <a:r>
                <a:t>HELLO</a:t>
              </a:r>
            </a:p>
          </p:txBody>
        </p:sp>
        <p:sp>
          <p:nvSpPr>
            <p:cNvPr id="94" name="my name is"/>
            <p:cNvSpPr txBox="1"/>
            <p:nvPr/>
          </p:nvSpPr>
          <p:spPr>
            <a:xfrm>
              <a:off x="4393863" y="1294751"/>
              <a:ext cx="3844526" cy="9959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lgn="l">
                <a:defRPr sz="5000">
                  <a:solidFill>
                    <a:srgbClr val="FFFFFF"/>
                  </a:solidFill>
                  <a:latin typeface="+mn-lt"/>
                  <a:ea typeface="+mn-ea"/>
                  <a:cs typeface="+mn-cs"/>
                  <a:sym typeface="Helvetica Neue"/>
                </a:defRPr>
              </a:lvl1pPr>
            </a:lstStyle>
            <a:p>
              <a:r>
                <a:t>my name is</a:t>
              </a:r>
            </a:p>
          </p:txBody>
        </p:sp>
      </p:grpSp>
      <p:grpSp>
        <p:nvGrpSpPr>
          <p:cNvPr id="4" name="Group 3">
            <a:extLst>
              <a:ext uri="{FF2B5EF4-FFF2-40B4-BE49-F238E27FC236}">
                <a16:creationId xmlns:a16="http://schemas.microsoft.com/office/drawing/2014/main" id="{970DE34C-E94F-469D-A2E0-87B11CCFDAB4}"/>
              </a:ext>
            </a:extLst>
          </p:cNvPr>
          <p:cNvGrpSpPr/>
          <p:nvPr/>
        </p:nvGrpSpPr>
        <p:grpSpPr>
          <a:xfrm>
            <a:off x="6729706" y="10825336"/>
            <a:ext cx="10668000" cy="1064887"/>
            <a:chOff x="5860852" y="10817241"/>
            <a:chExt cx="10349592" cy="1064887"/>
          </a:xfrm>
        </p:grpSpPr>
        <p:sp>
          <p:nvSpPr>
            <p:cNvPr id="96" name=" @StatGarrett"/>
            <p:cNvSpPr txBox="1"/>
            <p:nvPr/>
          </p:nvSpPr>
          <p:spPr>
            <a:xfrm>
              <a:off x="5860852" y="10817241"/>
              <a:ext cx="5359082" cy="106488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dirty="0">
                  <a:solidFill>
                    <a:srgbClr val="78AAD6"/>
                  </a:solidFill>
                  <a:latin typeface="FontAwesome"/>
                  <a:ea typeface="FontAwesome"/>
                  <a:cs typeface="FontAwesome"/>
                  <a:sym typeface="FontAwesome"/>
                </a:rPr>
                <a:t></a:t>
              </a:r>
              <a:r>
                <a:rPr dirty="0"/>
                <a:t> </a:t>
              </a:r>
              <a:r>
                <a:rPr dirty="0">
                  <a:solidFill>
                    <a:srgbClr val="53585F"/>
                  </a:solidFill>
                </a:rPr>
                <a:t>@</a:t>
              </a:r>
              <a:r>
                <a:rPr lang="en-GB" dirty="0" err="1">
                  <a:solidFill>
                    <a:srgbClr val="53585F"/>
                  </a:solidFill>
                </a:rPr>
                <a:t>MikeKSmith</a:t>
              </a:r>
              <a:endParaRPr dirty="0">
                <a:solidFill>
                  <a:srgbClr val="53585F"/>
                </a:solidFill>
              </a:endParaRPr>
            </a:p>
          </p:txBody>
        </p:sp>
        <p:pic>
          <p:nvPicPr>
            <p:cNvPr id="1030" name="Picture 6" descr="Image result for github">
              <a:extLst>
                <a:ext uri="{FF2B5EF4-FFF2-40B4-BE49-F238E27FC236}">
                  <a16:creationId xmlns:a16="http://schemas.microsoft.com/office/drawing/2014/main" id="{3BAEBA73-1C76-4C27-AA22-4257428C8A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19933" y="10920286"/>
              <a:ext cx="858795" cy="858795"/>
            </a:xfrm>
            <a:prstGeom prst="rect">
              <a:avLst/>
            </a:prstGeom>
            <a:noFill/>
            <a:extLst>
              <a:ext uri="{909E8E84-426E-40DD-AFC4-6F175D3DCCD1}">
                <a14:hiddenFill xmlns:a14="http://schemas.microsoft.com/office/drawing/2010/main">
                  <a:solidFill>
                    <a:srgbClr val="FFFFFF"/>
                  </a:solidFill>
                </a14:hiddenFill>
              </a:ext>
            </a:extLst>
          </p:spPr>
        </p:pic>
        <p:sp>
          <p:nvSpPr>
            <p:cNvPr id="13" name=" @StatGarrett">
              <a:extLst>
                <a:ext uri="{FF2B5EF4-FFF2-40B4-BE49-F238E27FC236}">
                  <a16:creationId xmlns:a16="http://schemas.microsoft.com/office/drawing/2014/main" id="{E93B331F-FF8C-446B-89A3-B542BA0F527A}"/>
                </a:ext>
              </a:extLst>
            </p:cNvPr>
            <p:cNvSpPr txBox="1"/>
            <p:nvPr/>
          </p:nvSpPr>
          <p:spPr>
            <a:xfrm>
              <a:off x="12078728" y="10817241"/>
              <a:ext cx="4131716" cy="1064887"/>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lstStyle/>
            <a:p>
              <a:pPr algn="l">
                <a:defRPr sz="5600">
                  <a:latin typeface="+mn-lt"/>
                  <a:ea typeface="+mn-ea"/>
                  <a:cs typeface="+mn-cs"/>
                  <a:sym typeface="Helvetica Neue"/>
                </a:defRPr>
              </a:pPr>
              <a:r>
                <a:rPr lang="en-GB" dirty="0" err="1">
                  <a:solidFill>
                    <a:srgbClr val="53585F"/>
                  </a:solidFill>
                </a:rPr>
                <a:t>MikeKSmith</a:t>
              </a:r>
              <a:endParaRPr dirty="0">
                <a:solidFill>
                  <a:srgbClr val="53585F"/>
                </a:solidFill>
              </a:endParaRPr>
            </a:p>
          </p:txBody>
        </p:sp>
      </p:grpSp>
      <p:sp>
        <p:nvSpPr>
          <p:cNvPr id="14" name=" @StatGarrett">
            <a:extLst>
              <a:ext uri="{FF2B5EF4-FFF2-40B4-BE49-F238E27FC236}">
                <a16:creationId xmlns:a16="http://schemas.microsoft.com/office/drawing/2014/main" id="{12122DF1-F068-468F-9F76-B8A82DB722EB}"/>
              </a:ext>
            </a:extLst>
          </p:cNvPr>
          <p:cNvSpPr txBox="1"/>
          <p:nvPr/>
        </p:nvSpPr>
        <p:spPr>
          <a:xfrm>
            <a:off x="8047746" y="11858313"/>
            <a:ext cx="8734183" cy="1064887"/>
          </a:xfrm>
          <a:prstGeom prst="rect">
            <a:avLst/>
          </a:prstGeom>
          <a:ln w="12700">
            <a:miter lim="400000"/>
          </a:ln>
          <a:extLst>
            <a:ext uri="{C572A759-6A51-4108-AA02-DFA0A04FC94B}">
              <ma14:wrappingTextBoxFlag xmlns="" xmlns:ma14="http://schemas.microsoft.com/office/mac/drawingml/2011/main" val="1"/>
            </a:ext>
          </a:extLst>
        </p:spPr>
        <p:txBody>
          <a:bodyPr lIns="26789" tIns="26789" rIns="26789" bIns="26789" anchor="ctr"/>
          <a:lstStyle/>
          <a:p>
            <a:pPr algn="l">
              <a:defRPr sz="5600">
                <a:latin typeface="+mn-lt"/>
                <a:ea typeface="+mn-ea"/>
                <a:cs typeface="+mn-cs"/>
                <a:sym typeface="Helvetica Neue"/>
              </a:defRPr>
            </a:pPr>
            <a:r>
              <a:rPr lang="en-GB" sz="5400" dirty="0">
                <a:solidFill>
                  <a:schemeClr val="tx2"/>
                </a:solidFill>
              </a:rPr>
              <a:t>Mike.K.Smith@Pfizer.com</a:t>
            </a:r>
            <a:endParaRPr sz="5400" dirty="0">
              <a:solidFill>
                <a:schemeClr val="tx2"/>
              </a:solidFill>
            </a:endParaRPr>
          </a:p>
        </p:txBody>
      </p:sp>
      <p:pic>
        <p:nvPicPr>
          <p:cNvPr id="15" name="Graphic 14" descr="Email">
            <a:extLst>
              <a:ext uri="{FF2B5EF4-FFF2-40B4-BE49-F238E27FC236}">
                <a16:creationId xmlns:a16="http://schemas.microsoft.com/office/drawing/2014/main" id="{BC89FF31-9DB7-4651-BEF6-4D4F224CFF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9027" y="12042333"/>
            <a:ext cx="705037" cy="705037"/>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Let’s take a tour - R / RStudio</a:t>
            </a:r>
          </a:p>
        </p:txBody>
      </p:sp>
      <p:pic>
        <p:nvPicPr>
          <p:cNvPr id="3" name="Picture 1" descr="../img/demo.png"/>
          <p:cNvPicPr>
            <a:picLocks noGrp="1" noChangeAspect="1"/>
          </p:cNvPicPr>
          <p:nvPr/>
        </p:nvPicPr>
        <p:blipFill>
          <a:blip r:embed="rId3"/>
          <a:stretch>
            <a:fillRect/>
          </a:stretch>
        </p:blipFill>
        <p:spPr bwMode="auto">
          <a:xfrm>
            <a:off x="5765800" y="3200400"/>
            <a:ext cx="12852400" cy="90424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87F5D-B33B-4010-ADA4-A7BDD339801B}"/>
              </a:ext>
            </a:extLst>
          </p:cNvPr>
          <p:cNvSpPr>
            <a:spLocks noGrp="1"/>
          </p:cNvSpPr>
          <p:nvPr>
            <p:ph type="title"/>
          </p:nvPr>
        </p:nvSpPr>
        <p:spPr/>
        <p:txBody>
          <a:bodyPr>
            <a:normAutofit/>
          </a:bodyPr>
          <a:lstStyle/>
          <a:p>
            <a:r>
              <a:rPr lang="en-GB" dirty="0"/>
              <a:t>Concepts introduced:</a:t>
            </a:r>
          </a:p>
        </p:txBody>
      </p:sp>
      <p:sp>
        <p:nvSpPr>
          <p:cNvPr id="3" name="Content Placeholder 2"/>
          <p:cNvSpPr>
            <a:spLocks noGrp="1"/>
          </p:cNvSpPr>
          <p:nvPr>
            <p:ph idx="1"/>
          </p:nvPr>
        </p:nvSpPr>
        <p:spPr/>
        <p:txBody>
          <a:bodyPr/>
          <a:lstStyle/>
          <a:p>
            <a:r>
              <a:rPr dirty="0"/>
              <a:t>Console</a:t>
            </a:r>
            <a:endParaRPr lang="en-GB" dirty="0"/>
          </a:p>
          <a:p>
            <a:r>
              <a:rPr lang="pt-BR" dirty="0"/>
              <a:t>Using R as a calculator</a:t>
            </a:r>
          </a:p>
          <a:p>
            <a:r>
              <a:rPr lang="en-GB" dirty="0"/>
              <a:t>Saving sequences of commands in an R script</a:t>
            </a:r>
            <a:endParaRPr dirty="0"/>
          </a:p>
          <a:p>
            <a:r>
              <a:rPr dirty="0"/>
              <a:t>Environment</a:t>
            </a:r>
          </a:p>
          <a:p>
            <a:r>
              <a:rPr dirty="0"/>
              <a:t>Loading and viewing a data frame</a:t>
            </a:r>
          </a:p>
          <a:p>
            <a:r>
              <a:rPr dirty="0"/>
              <a:t>Accessing a variable in a data frame</a:t>
            </a:r>
          </a:p>
          <a:p>
            <a:r>
              <a:rPr dirty="0"/>
              <a:t>R functions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8867-AD4A-4B6B-A371-57AC736752C7}"/>
              </a:ext>
            </a:extLst>
          </p:cNvPr>
          <p:cNvSpPr>
            <a:spLocks noGrp="1"/>
          </p:cNvSpPr>
          <p:nvPr>
            <p:ph type="title"/>
          </p:nvPr>
        </p:nvSpPr>
        <p:spPr/>
        <p:txBody>
          <a:bodyPr/>
          <a:lstStyle/>
          <a:p>
            <a:r>
              <a:rPr lang="en-GB" dirty="0"/>
              <a:t>R (absolute) basics</a:t>
            </a:r>
          </a:p>
        </p:txBody>
      </p:sp>
      <p:sp>
        <p:nvSpPr>
          <p:cNvPr id="3" name="Content Placeholder 2">
            <a:extLst>
              <a:ext uri="{FF2B5EF4-FFF2-40B4-BE49-F238E27FC236}">
                <a16:creationId xmlns:a16="http://schemas.microsoft.com/office/drawing/2014/main" id="{79F93308-B75E-4239-ADD4-10CE51569480}"/>
              </a:ext>
            </a:extLst>
          </p:cNvPr>
          <p:cNvSpPr>
            <a:spLocks noGrp="1"/>
          </p:cNvSpPr>
          <p:nvPr>
            <p:ph idx="1"/>
          </p:nvPr>
        </p:nvSpPr>
        <p:spPr>
          <a:xfrm>
            <a:off x="1975566" y="3225801"/>
            <a:ext cx="20432868" cy="9051926"/>
          </a:xfrm>
        </p:spPr>
        <p:txBody>
          <a:bodyPr>
            <a:normAutofit/>
          </a:bodyPr>
          <a:lstStyle/>
          <a:p>
            <a:r>
              <a:rPr lang="en-GB" dirty="0"/>
              <a:t>Most things are functions:</a:t>
            </a:r>
          </a:p>
          <a:p>
            <a:pPr marL="914400" lvl="1" indent="0">
              <a:buNone/>
            </a:pPr>
            <a:r>
              <a:rPr lang="en-GB" sz="6000" b="1" dirty="0" err="1">
                <a:solidFill>
                  <a:srgbClr val="007020"/>
                </a:solidFill>
                <a:latin typeface="Courier"/>
              </a:rPr>
              <a:t>do_this</a:t>
            </a:r>
            <a:r>
              <a:rPr lang="en-GB" sz="6000" dirty="0">
                <a:latin typeface="Courier"/>
              </a:rPr>
              <a:t>(</a:t>
            </a:r>
            <a:r>
              <a:rPr lang="en-GB" sz="6000" dirty="0" err="1">
                <a:latin typeface="Courier"/>
              </a:rPr>
              <a:t>to_this</a:t>
            </a:r>
            <a:r>
              <a:rPr lang="en-GB" sz="6000" dirty="0">
                <a:latin typeface="Courier"/>
              </a:rPr>
              <a:t>)</a:t>
            </a:r>
            <a:br>
              <a:rPr lang="en-GB" dirty="0"/>
            </a:br>
            <a:r>
              <a:rPr lang="en-GB" sz="6000" b="1" dirty="0" err="1">
                <a:solidFill>
                  <a:srgbClr val="007020"/>
                </a:solidFill>
                <a:latin typeface="Courier"/>
              </a:rPr>
              <a:t>do_that</a:t>
            </a:r>
            <a:r>
              <a:rPr lang="en-GB" sz="6000" dirty="0">
                <a:latin typeface="Courier"/>
              </a:rPr>
              <a:t>(input=</a:t>
            </a:r>
            <a:r>
              <a:rPr lang="en-GB" sz="6000" dirty="0" err="1">
                <a:latin typeface="Courier"/>
              </a:rPr>
              <a:t>to_this</a:t>
            </a:r>
            <a:r>
              <a:rPr lang="en-GB" sz="6000" dirty="0">
                <a:latin typeface="Courier"/>
              </a:rPr>
              <a:t>, argument1=value)</a:t>
            </a:r>
          </a:p>
          <a:p>
            <a:pPr lvl="1"/>
            <a:endParaRPr lang="en-GB" dirty="0"/>
          </a:p>
          <a:p>
            <a:r>
              <a:rPr lang="en-GB" dirty="0"/>
              <a:t>Assign results to an object:</a:t>
            </a:r>
          </a:p>
          <a:p>
            <a:pPr marL="914400" lvl="1" indent="0">
              <a:buNone/>
            </a:pPr>
            <a:r>
              <a:rPr lang="en-GB" sz="6000" dirty="0" err="1">
                <a:latin typeface="Courier"/>
              </a:rPr>
              <a:t>myObject</a:t>
            </a:r>
            <a:r>
              <a:rPr lang="en-GB" sz="6000" dirty="0">
                <a:latin typeface="Courier"/>
              </a:rPr>
              <a:t> </a:t>
            </a:r>
            <a:r>
              <a:rPr lang="en-GB" sz="6000" b="1" dirty="0">
                <a:solidFill>
                  <a:srgbClr val="FF0000"/>
                </a:solidFill>
                <a:latin typeface="Courier"/>
              </a:rPr>
              <a:t>&lt;-</a:t>
            </a:r>
            <a:r>
              <a:rPr lang="en-GB" sz="6000" dirty="0">
                <a:latin typeface="Courier"/>
              </a:rPr>
              <a:t> 2 * 2</a:t>
            </a:r>
          </a:p>
        </p:txBody>
      </p:sp>
    </p:spTree>
    <p:extLst>
      <p:ext uri="{BB962C8B-B14F-4D97-AF65-F5344CB8AC3E}">
        <p14:creationId xmlns:p14="http://schemas.microsoft.com/office/powerpoint/2010/main" val="706429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313" name="R Packages"/>
          <p:cNvSpPr txBox="1"/>
          <p:nvPr/>
        </p:nvSpPr>
        <p:spPr>
          <a:xfrm>
            <a:off x="2628899" y="5035550"/>
            <a:ext cx="18716626" cy="3302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R Packages</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338" name="Group"/>
          <p:cNvGrpSpPr/>
          <p:nvPr/>
        </p:nvGrpSpPr>
        <p:grpSpPr>
          <a:xfrm>
            <a:off x="237517" y="714859"/>
            <a:ext cx="6816000" cy="8800084"/>
            <a:chOff x="0" y="0"/>
            <a:chExt cx="7361444" cy="9303542"/>
          </a:xfrm>
        </p:grpSpPr>
        <p:grpSp>
          <p:nvGrpSpPr>
            <p:cNvPr id="320" name="Group"/>
            <p:cNvGrpSpPr/>
            <p:nvPr/>
          </p:nvGrpSpPr>
          <p:grpSpPr>
            <a:xfrm>
              <a:off x="0" y="0"/>
              <a:ext cx="1342064" cy="1342065"/>
              <a:chOff x="0" y="0"/>
              <a:chExt cx="1342063" cy="1342064"/>
            </a:xfrm>
          </p:grpSpPr>
          <p:pic>
            <p:nvPicPr>
              <p:cNvPr id="316" name="RSource.png" descr="RSource.png"/>
              <p:cNvPicPr>
                <a:picLocks noChangeAspect="1"/>
              </p:cNvPicPr>
              <p:nvPr/>
            </p:nvPicPr>
            <p:blipFill>
              <a:blip r:embed="rId4"/>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17" name="RSource.png" descr="RSource.png"/>
              <p:cNvPicPr>
                <a:picLocks noChangeAspect="1"/>
              </p:cNvPicPr>
              <p:nvPr/>
            </p:nvPicPr>
            <p:blipFill>
              <a:blip r:embed="rId4"/>
              <a:srcRect l="63701" b="70938"/>
              <a:stretch>
                <a:fillRect/>
              </a:stretch>
            </p:blipFill>
            <p:spPr>
              <a:xfrm>
                <a:off x="857832" y="0"/>
                <a:ext cx="484232" cy="387694"/>
              </a:xfrm>
              <a:prstGeom prst="rect">
                <a:avLst/>
              </a:prstGeom>
              <a:ln w="12700" cap="flat">
                <a:noFill/>
                <a:miter lim="400000"/>
              </a:ln>
              <a:effectLst/>
            </p:spPr>
          </p:pic>
          <p:sp>
            <p:nvSpPr>
              <p:cNvPr id="318"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19"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1" name="function1()…"/>
            <p:cNvSpPr txBox="1"/>
            <p:nvPr/>
          </p:nvSpPr>
          <p:spPr>
            <a:xfrm>
              <a:off x="129984" y="7346839"/>
              <a:ext cx="3096885" cy="195670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sz="2800" dirty="0">
                  <a:latin typeface="Monaco"/>
                  <a:ea typeface="Monaco"/>
                  <a:cs typeface="Monaco"/>
                  <a:sym typeface="Monaco"/>
                </a:rPr>
                <a:t>function1()</a:t>
              </a:r>
            </a:p>
            <a:p>
              <a:pPr algn="l">
                <a:lnSpc>
                  <a:spcPct val="40000"/>
                </a:lnSpc>
                <a:spcBef>
                  <a:spcPts val="2400"/>
                </a:spcBef>
                <a:defRPr sz="4000">
                  <a:solidFill>
                    <a:schemeClr val="accent1"/>
                  </a:solidFill>
                  <a:latin typeface="+mn-lt"/>
                  <a:ea typeface="+mn-ea"/>
                  <a:cs typeface="+mn-cs"/>
                  <a:sym typeface="Helvetica Neue"/>
                </a:defRPr>
              </a:pPr>
              <a:r>
                <a:rPr sz="2800" dirty="0">
                  <a:latin typeface="Monaco"/>
                  <a:ea typeface="Monaco"/>
                  <a:cs typeface="Monaco"/>
                  <a:sym typeface="Monaco"/>
                </a:rPr>
                <a:t>function2()</a:t>
              </a:r>
            </a:p>
            <a:p>
              <a:pPr algn="l">
                <a:lnSpc>
                  <a:spcPct val="40000"/>
                </a:lnSpc>
                <a:spcBef>
                  <a:spcPts val="2400"/>
                </a:spcBef>
                <a:defRPr sz="4000">
                  <a:solidFill>
                    <a:schemeClr val="accent1"/>
                  </a:solidFill>
                  <a:latin typeface="+mn-lt"/>
                  <a:ea typeface="+mn-ea"/>
                  <a:cs typeface="+mn-cs"/>
                  <a:sym typeface="Helvetica Neue"/>
                </a:defRPr>
              </a:pPr>
              <a:r>
                <a:rPr sz="2800" dirty="0">
                  <a:latin typeface="Monaco"/>
                  <a:ea typeface="Monaco"/>
                  <a:cs typeface="Monaco"/>
                  <a:sym typeface="Monaco"/>
                </a:rPr>
                <a:t>function3()</a:t>
              </a:r>
            </a:p>
            <a:p>
              <a:pPr algn="l">
                <a:lnSpc>
                  <a:spcPct val="40000"/>
                </a:lnSpc>
                <a:spcBef>
                  <a:spcPts val="2400"/>
                </a:spcBef>
                <a:defRPr sz="4000">
                  <a:solidFill>
                    <a:schemeClr val="accent1"/>
                  </a:solidFill>
                  <a:latin typeface="+mn-lt"/>
                  <a:ea typeface="+mn-ea"/>
                  <a:cs typeface="+mn-cs"/>
                  <a:sym typeface="Helvetica Neue"/>
                </a:defRPr>
              </a:pPr>
              <a:r>
                <a:rPr sz="2800" dirty="0">
                  <a:latin typeface="Monaco"/>
                  <a:ea typeface="Monaco"/>
                  <a:cs typeface="Monaco"/>
                  <a:sym typeface="Monaco"/>
                </a:rPr>
                <a:t>function4()</a:t>
              </a:r>
            </a:p>
          </p:txBody>
        </p:sp>
        <p:sp>
          <p:nvSpPr>
            <p:cNvPr id="322" name="help"/>
            <p:cNvSpPr txBox="1"/>
            <p:nvPr/>
          </p:nvSpPr>
          <p:spPr>
            <a:xfrm>
              <a:off x="23723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27" name="Group"/>
            <p:cNvGrpSpPr/>
            <p:nvPr/>
          </p:nvGrpSpPr>
          <p:grpSpPr>
            <a:xfrm>
              <a:off x="1312332" y="0"/>
              <a:ext cx="1342065" cy="1342065"/>
              <a:chOff x="0" y="0"/>
              <a:chExt cx="1342063" cy="1342064"/>
            </a:xfrm>
          </p:grpSpPr>
          <p:pic>
            <p:nvPicPr>
              <p:cNvPr id="323" name="RSource.png" descr="RSource.png"/>
              <p:cNvPicPr>
                <a:picLocks noChangeAspect="1"/>
              </p:cNvPicPr>
              <p:nvPr/>
            </p:nvPicPr>
            <p:blipFill>
              <a:blip r:embed="rId4"/>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24" name="RSource.png" descr="RSource.png"/>
              <p:cNvPicPr>
                <a:picLocks noChangeAspect="1"/>
              </p:cNvPicPr>
              <p:nvPr/>
            </p:nvPicPr>
            <p:blipFill>
              <a:blip r:embed="rId4"/>
              <a:srcRect l="63701" b="70938"/>
              <a:stretch>
                <a:fillRect/>
              </a:stretch>
            </p:blipFill>
            <p:spPr>
              <a:xfrm>
                <a:off x="857832" y="0"/>
                <a:ext cx="484232" cy="387694"/>
              </a:xfrm>
              <a:prstGeom prst="rect">
                <a:avLst/>
              </a:prstGeom>
              <a:ln w="12700" cap="flat">
                <a:noFill/>
                <a:miter lim="400000"/>
              </a:ln>
              <a:effectLst/>
            </p:spPr>
          </p:pic>
          <p:sp>
            <p:nvSpPr>
              <p:cNvPr id="325"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26"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28" name="help"/>
            <p:cNvSpPr txBox="1"/>
            <p:nvPr/>
          </p:nvSpPr>
          <p:spPr>
            <a:xfrm>
              <a:off x="1549564"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333" name="Group"/>
            <p:cNvGrpSpPr/>
            <p:nvPr/>
          </p:nvGrpSpPr>
          <p:grpSpPr>
            <a:xfrm>
              <a:off x="2661910" y="0"/>
              <a:ext cx="1342065" cy="1342065"/>
              <a:chOff x="0" y="0"/>
              <a:chExt cx="1342063" cy="1342064"/>
            </a:xfrm>
          </p:grpSpPr>
          <p:pic>
            <p:nvPicPr>
              <p:cNvPr id="329" name="RSource.png" descr="RSource.png"/>
              <p:cNvPicPr>
                <a:picLocks noChangeAspect="1"/>
              </p:cNvPicPr>
              <p:nvPr/>
            </p:nvPicPr>
            <p:blipFill>
              <a:blip r:embed="rId4"/>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330" name="RSource.png" descr="RSource.png"/>
              <p:cNvPicPr>
                <a:picLocks noChangeAspect="1"/>
              </p:cNvPicPr>
              <p:nvPr/>
            </p:nvPicPr>
            <p:blipFill>
              <a:blip r:embed="rId4"/>
              <a:srcRect l="63701" b="70938"/>
              <a:stretch>
                <a:fillRect/>
              </a:stretch>
            </p:blipFill>
            <p:spPr>
              <a:xfrm>
                <a:off x="857832" y="0"/>
                <a:ext cx="484232" cy="387694"/>
              </a:xfrm>
              <a:prstGeom prst="rect">
                <a:avLst/>
              </a:prstGeom>
              <a:ln w="12700" cap="flat">
                <a:noFill/>
                <a:miter lim="400000"/>
              </a:ln>
              <a:effectLst/>
            </p:spPr>
          </p:pic>
          <p:sp>
            <p:nvSpPr>
              <p:cNvPr id="331" name="Rectangle"/>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332" name="Rectangle"/>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334" name="help"/>
            <p:cNvSpPr txBox="1"/>
            <p:nvPr/>
          </p:nvSpPr>
          <p:spPr>
            <a:xfrm>
              <a:off x="289914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336" name="Table"/>
            <p:cNvGraphicFramePr/>
            <p:nvPr>
              <p:extLst>
                <p:ext uri="{D42A27DB-BD31-4B8C-83A1-F6EECF244321}">
                  <p14:modId xmlns:p14="http://schemas.microsoft.com/office/powerpoint/2010/main" val="2378317914"/>
                </p:ext>
              </p:extLst>
            </p:nvPr>
          </p:nvGraphicFramePr>
          <p:xfrm>
            <a:off x="3904841" y="1484921"/>
            <a:ext cx="3456603" cy="7561847"/>
          </p:xfrm>
          <a:graphic>
            <a:graphicData uri="http://schemas.openxmlformats.org/drawingml/2006/table">
              <a:tbl>
                <a:tblPr firstRow="1">
                  <a:tableStyleId>{33BA23B1-9221-436E-865A-0063620EA4FD}</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val="10010"/>
                    </a:ext>
                  </a:extLst>
                </a:tr>
              </a:tbl>
            </a:graphicData>
          </a:graphic>
        </p:graphicFrame>
        <p:graphicFrame>
          <p:nvGraphicFramePr>
            <p:cNvPr id="337" name="Table"/>
            <p:cNvGraphicFramePr/>
            <p:nvPr>
              <p:extLst>
                <p:ext uri="{D42A27DB-BD31-4B8C-83A1-F6EECF244321}">
                  <p14:modId xmlns:p14="http://schemas.microsoft.com/office/powerpoint/2010/main" val="2127882330"/>
                </p:ext>
              </p:extLst>
            </p:nvPr>
          </p:nvGraphicFramePr>
          <p:xfrm>
            <a:off x="46463" y="1484921"/>
            <a:ext cx="3934061" cy="2749762"/>
          </p:xfrm>
          <a:graphic>
            <a:graphicData uri="http://schemas.openxmlformats.org/drawingml/2006/table">
              <a:tbl>
                <a:tblPr firstRow="1">
                  <a:tableStyleId>{33BA23B1-9221-436E-865A-0063620EA4FD}</a:tableStyleId>
                </a:tblPr>
                <a:tblGrid>
                  <a:gridCol w="910642">
                    <a:extLst>
                      <a:ext uri="{9D8B030D-6E8A-4147-A177-3AD203B41FA5}">
                        <a16:colId xmlns:a16="http://schemas.microsoft.com/office/drawing/2014/main" val="20000"/>
                      </a:ext>
                    </a:extLst>
                  </a:gridCol>
                  <a:gridCol w="910642">
                    <a:extLst>
                      <a:ext uri="{9D8B030D-6E8A-4147-A177-3AD203B41FA5}">
                        <a16:colId xmlns:a16="http://schemas.microsoft.com/office/drawing/2014/main" val="20001"/>
                      </a:ext>
                    </a:extLst>
                  </a:gridCol>
                  <a:gridCol w="910642">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solidFill>
                        <a:schemeClr val="accent1"/>
                      </a:solidFill>
                    </a:tcPr>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solidFill>
                        <a:srgbClr val="78AAD6"/>
                      </a:solidFill>
                    </a:tcPr>
                  </a:tc>
                  <a:extLst>
                    <a:ext uri="{0D108BD9-81ED-4DB2-BD59-A6C34878D82A}">
                      <a16:rowId xmlns:a16="http://schemas.microsoft.com/office/drawing/2014/main" val="10003"/>
                    </a:ext>
                  </a:extLst>
                </a:tr>
              </a:tbl>
            </a:graphicData>
          </a:graphic>
        </p:graphicFrame>
        <p:graphicFrame>
          <p:nvGraphicFramePr>
            <p:cNvPr id="26" name="Table">
              <a:extLst>
                <a:ext uri="{FF2B5EF4-FFF2-40B4-BE49-F238E27FC236}">
                  <a16:creationId xmlns:a16="http://schemas.microsoft.com/office/drawing/2014/main" id="{47215C06-5ED5-43FB-B6EA-9AD012094335}"/>
                </a:ext>
              </a:extLst>
            </p:cNvPr>
            <p:cNvGraphicFramePr/>
            <p:nvPr>
              <p:extLst>
                <p:ext uri="{D42A27DB-BD31-4B8C-83A1-F6EECF244321}">
                  <p14:modId xmlns:p14="http://schemas.microsoft.com/office/powerpoint/2010/main" val="2485752711"/>
                </p:ext>
              </p:extLst>
            </p:nvPr>
          </p:nvGraphicFramePr>
          <p:xfrm>
            <a:off x="46341" y="4243426"/>
            <a:ext cx="3050544" cy="2749762"/>
          </p:xfrm>
          <a:graphic>
            <a:graphicData uri="http://schemas.openxmlformats.org/drawingml/2006/table">
              <a:tbl>
                <a:tblPr firstRow="1">
                  <a:tableStyleId>{33BA23B1-9221-436E-865A-0063620EA4FD}</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solidFill>
                        <a:schemeClr val="accent1"/>
                      </a:solidFill>
                    </a:tcPr>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solidFill>
                        <a:schemeClr val="accent1"/>
                      </a:solidFill>
                    </a:tcPr>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a:p>
                    </a:txBody>
                    <a:tcPr marL="50800" marR="50800" marT="50800" marB="50800" anchor="ctr" horzOverflow="overflow">
                      <a:solidFill>
                        <a:srgbClr val="78AAD6"/>
                      </a:solidFill>
                    </a:tcPr>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solidFill>
                        <a:srgbClr val="78AAD6"/>
                      </a:solidFill>
                    </a:tcPr>
                  </a:tc>
                  <a:extLst>
                    <a:ext uri="{0D108BD9-81ED-4DB2-BD59-A6C34878D82A}">
                      <a16:rowId xmlns:a16="http://schemas.microsoft.com/office/drawing/2014/main" val="10003"/>
                    </a:ext>
                  </a:extLst>
                </a:tr>
              </a:tbl>
            </a:graphicData>
          </a:graphic>
        </p:graphicFrame>
      </p:grpSp>
      <p:grpSp>
        <p:nvGrpSpPr>
          <p:cNvPr id="10" name="Group 9">
            <a:extLst>
              <a:ext uri="{FF2B5EF4-FFF2-40B4-BE49-F238E27FC236}">
                <a16:creationId xmlns:a16="http://schemas.microsoft.com/office/drawing/2014/main" id="{0BB7D749-FD1D-4152-B20B-5F48971288F6}"/>
              </a:ext>
            </a:extLst>
          </p:cNvPr>
          <p:cNvGrpSpPr/>
          <p:nvPr/>
        </p:nvGrpSpPr>
        <p:grpSpPr>
          <a:xfrm>
            <a:off x="1858733" y="10242839"/>
            <a:ext cx="2733119" cy="2298947"/>
            <a:chOff x="3926193" y="10195949"/>
            <a:chExt cx="2733119" cy="2298947"/>
          </a:xfrm>
        </p:grpSpPr>
        <p:sp>
          <p:nvSpPr>
            <p:cNvPr id="3" name="Arrow: Down 2">
              <a:extLst>
                <a:ext uri="{FF2B5EF4-FFF2-40B4-BE49-F238E27FC236}">
                  <a16:creationId xmlns:a16="http://schemas.microsoft.com/office/drawing/2014/main" id="{E1805476-844D-4335-8C79-2D9ED3100FEA}"/>
                </a:ext>
              </a:extLst>
            </p:cNvPr>
            <p:cNvSpPr/>
            <p:nvPr/>
          </p:nvSpPr>
          <p:spPr>
            <a:xfrm>
              <a:off x="4813092" y="10195949"/>
              <a:ext cx="925358" cy="978408"/>
            </a:xfrm>
            <a:prstGeom prst="downArrow">
              <a:avLst/>
            </a:prstGeom>
            <a:blipFill rotWithShape="1">
              <a:blip r:embed="rId5"/>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TextBox 3">
              <a:extLst>
                <a:ext uri="{FF2B5EF4-FFF2-40B4-BE49-F238E27FC236}">
                  <a16:creationId xmlns:a16="http://schemas.microsoft.com/office/drawing/2014/main" id="{B872E364-FEAD-4278-9259-6C48EF815343}"/>
                </a:ext>
              </a:extLst>
            </p:cNvPr>
            <p:cNvSpPr txBox="1"/>
            <p:nvPr/>
          </p:nvSpPr>
          <p:spPr>
            <a:xfrm>
              <a:off x="3926193" y="11458075"/>
              <a:ext cx="2733119" cy="10368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GB" dirty="0"/>
                <a:t>“b</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ase R”</a:t>
              </a:r>
            </a:p>
          </p:txBody>
        </p:sp>
      </p:grpSp>
      <p:grpSp>
        <p:nvGrpSpPr>
          <p:cNvPr id="6" name="Group 5">
            <a:extLst>
              <a:ext uri="{FF2B5EF4-FFF2-40B4-BE49-F238E27FC236}">
                <a16:creationId xmlns:a16="http://schemas.microsoft.com/office/drawing/2014/main" id="{F3ABF87F-D306-4644-93C6-56AF2C8D7F18}"/>
              </a:ext>
            </a:extLst>
          </p:cNvPr>
          <p:cNvGrpSpPr/>
          <p:nvPr/>
        </p:nvGrpSpPr>
        <p:grpSpPr>
          <a:xfrm>
            <a:off x="7407449" y="463273"/>
            <a:ext cx="7739672" cy="12477961"/>
            <a:chOff x="9994900" y="279400"/>
            <a:chExt cx="8164485" cy="13436858"/>
          </a:xfrm>
        </p:grpSpPr>
        <p:grpSp>
          <p:nvGrpSpPr>
            <p:cNvPr id="51" name="Group">
              <a:extLst>
                <a:ext uri="{FF2B5EF4-FFF2-40B4-BE49-F238E27FC236}">
                  <a16:creationId xmlns:a16="http://schemas.microsoft.com/office/drawing/2014/main" id="{07B4421B-5769-490E-86A9-B0E13DAA07F2}"/>
                </a:ext>
              </a:extLst>
            </p:cNvPr>
            <p:cNvGrpSpPr/>
            <p:nvPr/>
          </p:nvGrpSpPr>
          <p:grpSpPr>
            <a:xfrm>
              <a:off x="10564724" y="856090"/>
              <a:ext cx="7280997" cy="9187222"/>
              <a:chOff x="0" y="0"/>
              <a:chExt cx="7280992" cy="9187220"/>
            </a:xfrm>
          </p:grpSpPr>
          <p:grpSp>
            <p:nvGrpSpPr>
              <p:cNvPr id="52" name="Group">
                <a:extLst>
                  <a:ext uri="{FF2B5EF4-FFF2-40B4-BE49-F238E27FC236}">
                    <a16:creationId xmlns:a16="http://schemas.microsoft.com/office/drawing/2014/main" id="{E53DCE4E-3992-45AF-99C0-49B5AE7B900A}"/>
                  </a:ext>
                </a:extLst>
              </p:cNvPr>
              <p:cNvGrpSpPr/>
              <p:nvPr/>
            </p:nvGrpSpPr>
            <p:grpSpPr>
              <a:xfrm>
                <a:off x="0" y="0"/>
                <a:ext cx="1342064" cy="1342065"/>
                <a:chOff x="0" y="0"/>
                <a:chExt cx="1342063" cy="1342064"/>
              </a:xfrm>
            </p:grpSpPr>
            <p:pic>
              <p:nvPicPr>
                <p:cNvPr id="70" name="RSource.png" descr="RSource.png">
                  <a:extLst>
                    <a:ext uri="{FF2B5EF4-FFF2-40B4-BE49-F238E27FC236}">
                      <a16:creationId xmlns:a16="http://schemas.microsoft.com/office/drawing/2014/main" id="{FCF9C871-65C9-49ED-A4A0-981FB58DAC70}"/>
                    </a:ext>
                  </a:extLst>
                </p:cNvPr>
                <p:cNvPicPr>
                  <a:picLocks noChangeAspect="1"/>
                </p:cNvPicPr>
                <p:nvPr/>
              </p:nvPicPr>
              <p:blipFill>
                <a:blip r:embed="rId4"/>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71" name="RSource.png" descr="RSource.png">
                  <a:extLst>
                    <a:ext uri="{FF2B5EF4-FFF2-40B4-BE49-F238E27FC236}">
                      <a16:creationId xmlns:a16="http://schemas.microsoft.com/office/drawing/2014/main" id="{12D2CAE9-B169-4F5C-AB3B-9015F6B142C8}"/>
                    </a:ext>
                  </a:extLst>
                </p:cNvPr>
                <p:cNvPicPr>
                  <a:picLocks noChangeAspect="1"/>
                </p:cNvPicPr>
                <p:nvPr/>
              </p:nvPicPr>
              <p:blipFill>
                <a:blip r:embed="rId4"/>
                <a:srcRect l="63701" b="70938"/>
                <a:stretch>
                  <a:fillRect/>
                </a:stretch>
              </p:blipFill>
              <p:spPr>
                <a:xfrm>
                  <a:off x="857832" y="0"/>
                  <a:ext cx="484232" cy="387694"/>
                </a:xfrm>
                <a:prstGeom prst="rect">
                  <a:avLst/>
                </a:prstGeom>
                <a:ln w="12700" cap="flat">
                  <a:noFill/>
                  <a:miter lim="400000"/>
                </a:ln>
                <a:effectLst/>
              </p:spPr>
            </p:pic>
            <p:sp>
              <p:nvSpPr>
                <p:cNvPr id="72" name="Rectangle">
                  <a:extLst>
                    <a:ext uri="{FF2B5EF4-FFF2-40B4-BE49-F238E27FC236}">
                      <a16:creationId xmlns:a16="http://schemas.microsoft.com/office/drawing/2014/main" id="{9829410E-285E-4CEB-992A-0CE847E09010}"/>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73" name="Rectangle">
                  <a:extLst>
                    <a:ext uri="{FF2B5EF4-FFF2-40B4-BE49-F238E27FC236}">
                      <a16:creationId xmlns:a16="http://schemas.microsoft.com/office/drawing/2014/main" id="{8B1ED932-3EA3-4CFD-9B51-3E2D52E4C9E8}"/>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3" name="function1()…">
                <a:extLst>
                  <a:ext uri="{FF2B5EF4-FFF2-40B4-BE49-F238E27FC236}">
                    <a16:creationId xmlns:a16="http://schemas.microsoft.com/office/drawing/2014/main" id="{41B54085-323F-44AB-A0C5-C9183AF90A56}"/>
                  </a:ext>
                </a:extLst>
              </p:cNvPr>
              <p:cNvSpPr txBox="1"/>
              <p:nvPr/>
            </p:nvSpPr>
            <p:spPr>
              <a:xfrm>
                <a:off x="0" y="7228102"/>
                <a:ext cx="3957637" cy="194870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sz="3200" dirty="0">
                    <a:solidFill>
                      <a:schemeClr val="accent3">
                        <a:lumMod val="75000"/>
                      </a:schemeClr>
                    </a:solidFill>
                    <a:latin typeface="Monaco"/>
                    <a:ea typeface="Monaco"/>
                    <a:cs typeface="Monaco"/>
                    <a:sym typeface="Monaco"/>
                  </a:rPr>
                  <a:t>function</a:t>
                </a:r>
                <a:r>
                  <a:rPr lang="en-GB" sz="3200" dirty="0">
                    <a:solidFill>
                      <a:schemeClr val="accent3">
                        <a:lumMod val="75000"/>
                      </a:schemeClr>
                    </a:solidFill>
                    <a:latin typeface="Monaco"/>
                    <a:ea typeface="Monaco"/>
                    <a:cs typeface="Monaco"/>
                    <a:sym typeface="Monaco"/>
                  </a:rPr>
                  <a:t>4</a:t>
                </a:r>
                <a:r>
                  <a:rPr sz="3200"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sz="3200" dirty="0">
                    <a:solidFill>
                      <a:schemeClr val="accent3">
                        <a:lumMod val="75000"/>
                      </a:schemeClr>
                    </a:solidFill>
                    <a:latin typeface="Monaco"/>
                    <a:ea typeface="Monaco"/>
                    <a:cs typeface="Monaco"/>
                    <a:sym typeface="Monaco"/>
                  </a:rPr>
                  <a:t>function</a:t>
                </a:r>
                <a:r>
                  <a:rPr lang="en-GB" sz="3200" dirty="0">
                    <a:solidFill>
                      <a:schemeClr val="accent3">
                        <a:lumMod val="75000"/>
                      </a:schemeClr>
                    </a:solidFill>
                    <a:latin typeface="Monaco"/>
                    <a:ea typeface="Monaco"/>
                    <a:cs typeface="Monaco"/>
                    <a:sym typeface="Monaco"/>
                  </a:rPr>
                  <a:t>5</a:t>
                </a:r>
                <a:r>
                  <a:rPr sz="3200"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sz="3200" dirty="0">
                    <a:solidFill>
                      <a:schemeClr val="accent3">
                        <a:lumMod val="75000"/>
                      </a:schemeClr>
                    </a:solidFill>
                    <a:latin typeface="Monaco"/>
                    <a:ea typeface="Monaco"/>
                    <a:cs typeface="Monaco"/>
                    <a:sym typeface="Monaco"/>
                  </a:rPr>
                  <a:t>function</a:t>
                </a:r>
                <a:r>
                  <a:rPr lang="en-GB" sz="3200" dirty="0">
                    <a:solidFill>
                      <a:schemeClr val="accent3">
                        <a:lumMod val="75000"/>
                      </a:schemeClr>
                    </a:solidFill>
                    <a:latin typeface="Monaco"/>
                    <a:ea typeface="Monaco"/>
                    <a:cs typeface="Monaco"/>
                    <a:sym typeface="Monaco"/>
                  </a:rPr>
                  <a:t>6</a:t>
                </a:r>
                <a:r>
                  <a:rPr sz="3200" dirty="0">
                    <a:solidFill>
                      <a:schemeClr val="accent3">
                        <a:lumMod val="75000"/>
                      </a:schemeClr>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sz="3200" dirty="0">
                    <a:solidFill>
                      <a:schemeClr val="accent3">
                        <a:lumMod val="75000"/>
                      </a:schemeClr>
                    </a:solidFill>
                    <a:latin typeface="Monaco"/>
                    <a:ea typeface="Monaco"/>
                    <a:cs typeface="Monaco"/>
                    <a:sym typeface="Monaco"/>
                  </a:rPr>
                  <a:t>function</a:t>
                </a:r>
                <a:r>
                  <a:rPr lang="en-GB" sz="3200" dirty="0">
                    <a:solidFill>
                      <a:schemeClr val="accent3">
                        <a:lumMod val="75000"/>
                      </a:schemeClr>
                    </a:solidFill>
                    <a:latin typeface="Monaco"/>
                    <a:ea typeface="Monaco"/>
                    <a:cs typeface="Monaco"/>
                    <a:sym typeface="Monaco"/>
                  </a:rPr>
                  <a:t>7</a:t>
                </a:r>
                <a:r>
                  <a:rPr sz="3200" dirty="0">
                    <a:solidFill>
                      <a:schemeClr val="accent3">
                        <a:lumMod val="75000"/>
                      </a:schemeClr>
                    </a:solidFill>
                    <a:latin typeface="Monaco"/>
                    <a:ea typeface="Monaco"/>
                    <a:cs typeface="Monaco"/>
                    <a:sym typeface="Monaco"/>
                  </a:rPr>
                  <a:t>()</a:t>
                </a:r>
              </a:p>
            </p:txBody>
          </p:sp>
          <p:sp>
            <p:nvSpPr>
              <p:cNvPr id="54" name="help">
                <a:extLst>
                  <a:ext uri="{FF2B5EF4-FFF2-40B4-BE49-F238E27FC236}">
                    <a16:creationId xmlns:a16="http://schemas.microsoft.com/office/drawing/2014/main" id="{275E0D54-D76A-4F9C-8D24-67FB00C9180C}"/>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55" name="Group">
                <a:extLst>
                  <a:ext uri="{FF2B5EF4-FFF2-40B4-BE49-F238E27FC236}">
                    <a16:creationId xmlns:a16="http://schemas.microsoft.com/office/drawing/2014/main" id="{12EDAE2B-E414-433E-9F4E-016242825BEA}"/>
                  </a:ext>
                </a:extLst>
              </p:cNvPr>
              <p:cNvGrpSpPr/>
              <p:nvPr/>
            </p:nvGrpSpPr>
            <p:grpSpPr>
              <a:xfrm>
                <a:off x="1312332" y="0"/>
                <a:ext cx="1342065" cy="1342065"/>
                <a:chOff x="0" y="0"/>
                <a:chExt cx="1342063" cy="1342064"/>
              </a:xfrm>
            </p:grpSpPr>
            <p:pic>
              <p:nvPicPr>
                <p:cNvPr id="66" name="RSource.png" descr="RSource.png">
                  <a:extLst>
                    <a:ext uri="{FF2B5EF4-FFF2-40B4-BE49-F238E27FC236}">
                      <a16:creationId xmlns:a16="http://schemas.microsoft.com/office/drawing/2014/main" id="{CC5C9AAC-8282-4DC2-B2BE-A0C9464D90C6}"/>
                    </a:ext>
                  </a:extLst>
                </p:cNvPr>
                <p:cNvPicPr>
                  <a:picLocks noChangeAspect="1"/>
                </p:cNvPicPr>
                <p:nvPr/>
              </p:nvPicPr>
              <p:blipFill>
                <a:blip r:embed="rId4"/>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67" name="RSource.png" descr="RSource.png">
                  <a:extLst>
                    <a:ext uri="{FF2B5EF4-FFF2-40B4-BE49-F238E27FC236}">
                      <a16:creationId xmlns:a16="http://schemas.microsoft.com/office/drawing/2014/main" id="{959192A8-C9B1-42CF-A4A1-186BA473A877}"/>
                    </a:ext>
                  </a:extLst>
                </p:cNvPr>
                <p:cNvPicPr>
                  <a:picLocks noChangeAspect="1"/>
                </p:cNvPicPr>
                <p:nvPr/>
              </p:nvPicPr>
              <p:blipFill>
                <a:blip r:embed="rId4"/>
                <a:srcRect l="63701" b="70938"/>
                <a:stretch>
                  <a:fillRect/>
                </a:stretch>
              </p:blipFill>
              <p:spPr>
                <a:xfrm>
                  <a:off x="857832" y="0"/>
                  <a:ext cx="484232" cy="387694"/>
                </a:xfrm>
                <a:prstGeom prst="rect">
                  <a:avLst/>
                </a:prstGeom>
                <a:ln w="12700" cap="flat">
                  <a:noFill/>
                  <a:miter lim="400000"/>
                </a:ln>
                <a:effectLst/>
              </p:spPr>
            </p:pic>
            <p:sp>
              <p:nvSpPr>
                <p:cNvPr id="68" name="Rectangle">
                  <a:extLst>
                    <a:ext uri="{FF2B5EF4-FFF2-40B4-BE49-F238E27FC236}">
                      <a16:creationId xmlns:a16="http://schemas.microsoft.com/office/drawing/2014/main" id="{8823C23C-DE7B-45C9-8807-1921B2048885}"/>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9" name="Rectangle">
                  <a:extLst>
                    <a:ext uri="{FF2B5EF4-FFF2-40B4-BE49-F238E27FC236}">
                      <a16:creationId xmlns:a16="http://schemas.microsoft.com/office/drawing/2014/main" id="{BE0783AE-F9BE-4334-B969-6D10136CC1B5}"/>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6" name="help">
                <a:extLst>
                  <a:ext uri="{FF2B5EF4-FFF2-40B4-BE49-F238E27FC236}">
                    <a16:creationId xmlns:a16="http://schemas.microsoft.com/office/drawing/2014/main" id="{91566D7B-F93D-4DED-AAC0-2CE136540419}"/>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57" name="Group">
                <a:extLst>
                  <a:ext uri="{FF2B5EF4-FFF2-40B4-BE49-F238E27FC236}">
                    <a16:creationId xmlns:a16="http://schemas.microsoft.com/office/drawing/2014/main" id="{9FA9DA04-C5B4-4D80-9A82-EB714E69F844}"/>
                  </a:ext>
                </a:extLst>
              </p:cNvPr>
              <p:cNvGrpSpPr/>
              <p:nvPr/>
            </p:nvGrpSpPr>
            <p:grpSpPr>
              <a:xfrm>
                <a:off x="2661910" y="0"/>
                <a:ext cx="1342065" cy="1342065"/>
                <a:chOff x="0" y="0"/>
                <a:chExt cx="1342063" cy="1342064"/>
              </a:xfrm>
            </p:grpSpPr>
            <p:pic>
              <p:nvPicPr>
                <p:cNvPr id="62" name="RSource.png" descr="RSource.png">
                  <a:extLst>
                    <a:ext uri="{FF2B5EF4-FFF2-40B4-BE49-F238E27FC236}">
                      <a16:creationId xmlns:a16="http://schemas.microsoft.com/office/drawing/2014/main" id="{E4920594-CF4B-4DFF-B6F0-18B027E14B3B}"/>
                    </a:ext>
                  </a:extLst>
                </p:cNvPr>
                <p:cNvPicPr>
                  <a:picLocks noChangeAspect="1"/>
                </p:cNvPicPr>
                <p:nvPr/>
              </p:nvPicPr>
              <p:blipFill>
                <a:blip r:embed="rId4"/>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63" name="RSource.png" descr="RSource.png">
                  <a:extLst>
                    <a:ext uri="{FF2B5EF4-FFF2-40B4-BE49-F238E27FC236}">
                      <a16:creationId xmlns:a16="http://schemas.microsoft.com/office/drawing/2014/main" id="{DF008F42-E8C7-4E9A-9689-67AA5E8ED767}"/>
                    </a:ext>
                  </a:extLst>
                </p:cNvPr>
                <p:cNvPicPr>
                  <a:picLocks noChangeAspect="1"/>
                </p:cNvPicPr>
                <p:nvPr/>
              </p:nvPicPr>
              <p:blipFill>
                <a:blip r:embed="rId4"/>
                <a:srcRect l="63701" b="70938"/>
                <a:stretch>
                  <a:fillRect/>
                </a:stretch>
              </p:blipFill>
              <p:spPr>
                <a:xfrm>
                  <a:off x="857832" y="0"/>
                  <a:ext cx="484232" cy="387694"/>
                </a:xfrm>
                <a:prstGeom prst="rect">
                  <a:avLst/>
                </a:prstGeom>
                <a:ln w="12700" cap="flat">
                  <a:noFill/>
                  <a:miter lim="400000"/>
                </a:ln>
                <a:effectLst/>
              </p:spPr>
            </p:pic>
            <p:sp>
              <p:nvSpPr>
                <p:cNvPr id="64" name="Rectangle">
                  <a:extLst>
                    <a:ext uri="{FF2B5EF4-FFF2-40B4-BE49-F238E27FC236}">
                      <a16:creationId xmlns:a16="http://schemas.microsoft.com/office/drawing/2014/main" id="{325F2AA6-56AB-48D3-88D7-CB43ECCC2F1F}"/>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65" name="Rectangle">
                  <a:extLst>
                    <a:ext uri="{FF2B5EF4-FFF2-40B4-BE49-F238E27FC236}">
                      <a16:creationId xmlns:a16="http://schemas.microsoft.com/office/drawing/2014/main" id="{C3C5A181-E5CC-471D-90E6-91D7D8FFF30D}"/>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58" name="help">
                <a:extLst>
                  <a:ext uri="{FF2B5EF4-FFF2-40B4-BE49-F238E27FC236}">
                    <a16:creationId xmlns:a16="http://schemas.microsoft.com/office/drawing/2014/main" id="{D2125281-C333-4FE3-89A2-CF055DD17AEB}"/>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59" name="Table">
                <a:extLst>
                  <a:ext uri="{FF2B5EF4-FFF2-40B4-BE49-F238E27FC236}">
                    <a16:creationId xmlns:a16="http://schemas.microsoft.com/office/drawing/2014/main" id="{7A29498F-455D-4EC0-86B3-803294108D45}"/>
                  </a:ext>
                </a:extLst>
              </p:cNvPr>
              <p:cNvGraphicFramePr/>
              <p:nvPr>
                <p:extLst>
                  <p:ext uri="{D42A27DB-BD31-4B8C-83A1-F6EECF244321}">
                    <p14:modId xmlns:p14="http://schemas.microsoft.com/office/powerpoint/2010/main" val="3406938424"/>
                  </p:ext>
                </p:extLst>
              </p:nvPr>
            </p:nvGraphicFramePr>
            <p:xfrm>
              <a:off x="3904840" y="1484921"/>
              <a:ext cx="3376152" cy="7702299"/>
            </p:xfrm>
            <a:graphic>
              <a:graphicData uri="http://schemas.openxmlformats.org/drawingml/2006/table">
                <a:tbl>
                  <a:tblPr firstRow="1">
                    <a:tableStyleId>{EEE7283C-3CF3-47DC-8721-378D4A62B228}</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10"/>
                      </a:ext>
                    </a:extLst>
                  </a:tr>
                </a:tbl>
              </a:graphicData>
            </a:graphic>
          </p:graphicFrame>
          <p:graphicFrame>
            <p:nvGraphicFramePr>
              <p:cNvPr id="60" name="Table">
                <a:extLst>
                  <a:ext uri="{FF2B5EF4-FFF2-40B4-BE49-F238E27FC236}">
                    <a16:creationId xmlns:a16="http://schemas.microsoft.com/office/drawing/2014/main" id="{B49C995A-8AF9-4153-9738-3699D318D8BB}"/>
                  </a:ext>
                </a:extLst>
              </p:cNvPr>
              <p:cNvGraphicFramePr/>
              <p:nvPr>
                <p:extLst>
                  <p:ext uri="{D42A27DB-BD31-4B8C-83A1-F6EECF244321}">
                    <p14:modId xmlns:p14="http://schemas.microsoft.com/office/powerpoint/2010/main" val="1291414173"/>
                  </p:ext>
                </p:extLst>
              </p:nvPr>
            </p:nvGraphicFramePr>
            <p:xfrm>
              <a:off x="46463" y="1484921"/>
              <a:ext cx="3842498" cy="2800836"/>
            </p:xfrm>
            <a:graphic>
              <a:graphicData uri="http://schemas.openxmlformats.org/drawingml/2006/table">
                <a:tbl>
                  <a:tblPr firstRow="1">
                    <a:tableStyleId>{EEE7283C-3CF3-47DC-8721-378D4A62B228}</a:tableStyleId>
                  </a:tblPr>
                  <a:tblGrid>
                    <a:gridCol w="910642">
                      <a:extLst>
                        <a:ext uri="{9D8B030D-6E8A-4147-A177-3AD203B41FA5}">
                          <a16:colId xmlns:a16="http://schemas.microsoft.com/office/drawing/2014/main" val="20000"/>
                        </a:ext>
                      </a:extLst>
                    </a:gridCol>
                    <a:gridCol w="886071">
                      <a:extLst>
                        <a:ext uri="{9D8B030D-6E8A-4147-A177-3AD203B41FA5}">
                          <a16:colId xmlns:a16="http://schemas.microsoft.com/office/drawing/2014/main" val="20001"/>
                        </a:ext>
                      </a:extLst>
                    </a:gridCol>
                    <a:gridCol w="935213">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3"/>
                      </a:ext>
                    </a:extLst>
                  </a:tr>
                </a:tbl>
              </a:graphicData>
            </a:graphic>
          </p:graphicFrame>
          <p:graphicFrame>
            <p:nvGraphicFramePr>
              <p:cNvPr id="61" name="Table">
                <a:extLst>
                  <a:ext uri="{FF2B5EF4-FFF2-40B4-BE49-F238E27FC236}">
                    <a16:creationId xmlns:a16="http://schemas.microsoft.com/office/drawing/2014/main" id="{F5022E21-0DC5-4001-9873-E8A066C9AFD1}"/>
                  </a:ext>
                </a:extLst>
              </p:cNvPr>
              <p:cNvGraphicFramePr/>
              <p:nvPr>
                <p:extLst>
                  <p:ext uri="{D42A27DB-BD31-4B8C-83A1-F6EECF244321}">
                    <p14:modId xmlns:p14="http://schemas.microsoft.com/office/powerpoint/2010/main" val="237389943"/>
                  </p:ext>
                </p:extLst>
              </p:nvPr>
            </p:nvGraphicFramePr>
            <p:xfrm>
              <a:off x="46341" y="4243426"/>
              <a:ext cx="2979544" cy="2800836"/>
            </p:xfrm>
            <a:graphic>
              <a:graphicData uri="http://schemas.openxmlformats.org/drawingml/2006/table">
                <a:tbl>
                  <a:tblPr firstRow="1">
                    <a:tableStyleId>{EEE7283C-3CF3-47DC-8721-378D4A62B228}</a:tableStyleId>
                  </a:tblPr>
                  <a:tblGrid>
                    <a:gridCol w="941505">
                      <a:extLst>
                        <a:ext uri="{9D8B030D-6E8A-4147-A177-3AD203B41FA5}">
                          <a16:colId xmlns:a16="http://schemas.microsoft.com/office/drawing/2014/main" val="20000"/>
                        </a:ext>
                      </a:extLst>
                    </a:gridCol>
                    <a:gridCol w="941505">
                      <a:extLst>
                        <a:ext uri="{9D8B030D-6E8A-4147-A177-3AD203B41FA5}">
                          <a16:colId xmlns:a16="http://schemas.microsoft.com/office/drawing/2014/main" val="20001"/>
                        </a:ext>
                      </a:extLst>
                    </a:gridCol>
                    <a:gridCol w="941505">
                      <a:extLst>
                        <a:ext uri="{9D8B030D-6E8A-4147-A177-3AD203B41FA5}">
                          <a16:colId xmlns:a16="http://schemas.microsoft.com/office/drawing/2014/main" val="20002"/>
                        </a:ext>
                      </a:extLst>
                    </a:gridCol>
                  </a:tblGrid>
                  <a:tr h="404696">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404696">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03"/>
                      </a:ext>
                    </a:extLst>
                  </a:tr>
                </a:tbl>
              </a:graphicData>
            </a:graphic>
          </p:graphicFrame>
        </p:grpSp>
        <p:sp>
          <p:nvSpPr>
            <p:cNvPr id="5" name="Rectangle: Rounded Corners 4">
              <a:extLst>
                <a:ext uri="{FF2B5EF4-FFF2-40B4-BE49-F238E27FC236}">
                  <a16:creationId xmlns:a16="http://schemas.microsoft.com/office/drawing/2014/main" id="{0A460947-6DFE-4375-A491-B140E4575594}"/>
                </a:ext>
              </a:extLst>
            </p:cNvPr>
            <p:cNvSpPr/>
            <p:nvPr/>
          </p:nvSpPr>
          <p:spPr>
            <a:xfrm>
              <a:off x="9994900" y="279400"/>
              <a:ext cx="8164485" cy="11095589"/>
            </a:xfrm>
            <a:prstGeom prst="roundRect">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0" name="Arrow: Down 99">
              <a:extLst>
                <a:ext uri="{FF2B5EF4-FFF2-40B4-BE49-F238E27FC236}">
                  <a16:creationId xmlns:a16="http://schemas.microsoft.com/office/drawing/2014/main" id="{A53DFB0F-CB88-4A32-A3DC-5F9EADCC259E}"/>
                </a:ext>
              </a:extLst>
            </p:cNvPr>
            <p:cNvSpPr/>
            <p:nvPr/>
          </p:nvSpPr>
          <p:spPr>
            <a:xfrm>
              <a:off x="13680125" y="10626095"/>
              <a:ext cx="925358" cy="978408"/>
            </a:xfrm>
            <a:prstGeom prst="downArrow">
              <a:avLst/>
            </a:prstGeom>
            <a:blipFill rotWithShape="1">
              <a:blip r:embed="rId5"/>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 name="Graphic 6" descr="Box">
              <a:extLst>
                <a:ext uri="{FF2B5EF4-FFF2-40B4-BE49-F238E27FC236}">
                  <a16:creationId xmlns:a16="http://schemas.microsoft.com/office/drawing/2014/main" id="{532FAFB5-1238-486E-83BC-C3772EDD68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128876" y="11688404"/>
              <a:ext cx="2027854" cy="2027854"/>
            </a:xfrm>
            <a:prstGeom prst="rect">
              <a:avLst/>
            </a:prstGeom>
          </p:spPr>
        </p:pic>
      </p:grpSp>
      <p:grpSp>
        <p:nvGrpSpPr>
          <p:cNvPr id="11" name="Group 10">
            <a:extLst>
              <a:ext uri="{FF2B5EF4-FFF2-40B4-BE49-F238E27FC236}">
                <a16:creationId xmlns:a16="http://schemas.microsoft.com/office/drawing/2014/main" id="{AC326F55-21B9-4B4A-BA2E-04D182891548}"/>
              </a:ext>
            </a:extLst>
          </p:cNvPr>
          <p:cNvGrpSpPr/>
          <p:nvPr/>
        </p:nvGrpSpPr>
        <p:grpSpPr>
          <a:xfrm>
            <a:off x="15876078" y="463272"/>
            <a:ext cx="7747306" cy="12608262"/>
            <a:chOff x="15876078" y="463272"/>
            <a:chExt cx="8164485" cy="13591341"/>
          </a:xfrm>
        </p:grpSpPr>
        <p:grpSp>
          <p:nvGrpSpPr>
            <p:cNvPr id="74" name="Group">
              <a:extLst>
                <a:ext uri="{FF2B5EF4-FFF2-40B4-BE49-F238E27FC236}">
                  <a16:creationId xmlns:a16="http://schemas.microsoft.com/office/drawing/2014/main" id="{3134EC2F-643E-4413-9345-11E1AC830081}"/>
                </a:ext>
              </a:extLst>
            </p:cNvPr>
            <p:cNvGrpSpPr/>
            <p:nvPr/>
          </p:nvGrpSpPr>
          <p:grpSpPr>
            <a:xfrm>
              <a:off x="16450126" y="856090"/>
              <a:ext cx="7308495" cy="10178262"/>
              <a:chOff x="-2009643" y="0"/>
              <a:chExt cx="7308491" cy="10178260"/>
            </a:xfrm>
          </p:grpSpPr>
          <p:grpSp>
            <p:nvGrpSpPr>
              <p:cNvPr id="75" name="Group">
                <a:extLst>
                  <a:ext uri="{FF2B5EF4-FFF2-40B4-BE49-F238E27FC236}">
                    <a16:creationId xmlns:a16="http://schemas.microsoft.com/office/drawing/2014/main" id="{96EF353C-F1C0-48CB-A3B9-BD21324A3369}"/>
                  </a:ext>
                </a:extLst>
              </p:cNvPr>
              <p:cNvGrpSpPr/>
              <p:nvPr/>
            </p:nvGrpSpPr>
            <p:grpSpPr>
              <a:xfrm>
                <a:off x="-1" y="0"/>
                <a:ext cx="1342066" cy="1342066"/>
                <a:chOff x="-1" y="0"/>
                <a:chExt cx="1342065" cy="1342065"/>
              </a:xfrm>
            </p:grpSpPr>
            <p:pic>
              <p:nvPicPr>
                <p:cNvPr id="93" name="RSource.png" descr="RSource.png">
                  <a:extLst>
                    <a:ext uri="{FF2B5EF4-FFF2-40B4-BE49-F238E27FC236}">
                      <a16:creationId xmlns:a16="http://schemas.microsoft.com/office/drawing/2014/main" id="{BF0BEB09-A906-4E02-881D-37015942539D}"/>
                    </a:ext>
                  </a:extLst>
                </p:cNvPr>
                <p:cNvPicPr>
                  <a:picLocks noChangeAspect="1"/>
                </p:cNvPicPr>
                <p:nvPr/>
              </p:nvPicPr>
              <p:blipFill>
                <a:blip r:embed="rId4"/>
                <a:stretch>
                  <a:fillRect/>
                </a:stretch>
              </p:blipFill>
              <p:spPr>
                <a:xfrm>
                  <a:off x="-1"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94" name="RSource.png" descr="RSource.png">
                  <a:extLst>
                    <a:ext uri="{FF2B5EF4-FFF2-40B4-BE49-F238E27FC236}">
                      <a16:creationId xmlns:a16="http://schemas.microsoft.com/office/drawing/2014/main" id="{553BD47F-3465-4853-B31C-27ACDA115FE7}"/>
                    </a:ext>
                  </a:extLst>
                </p:cNvPr>
                <p:cNvPicPr>
                  <a:picLocks noChangeAspect="1"/>
                </p:cNvPicPr>
                <p:nvPr/>
              </p:nvPicPr>
              <p:blipFill>
                <a:blip r:embed="rId4"/>
                <a:srcRect l="63701" b="70938"/>
                <a:stretch>
                  <a:fillRect/>
                </a:stretch>
              </p:blipFill>
              <p:spPr>
                <a:xfrm>
                  <a:off x="857832" y="0"/>
                  <a:ext cx="484232" cy="387694"/>
                </a:xfrm>
                <a:prstGeom prst="rect">
                  <a:avLst/>
                </a:prstGeom>
                <a:ln w="12700" cap="flat">
                  <a:noFill/>
                  <a:miter lim="400000"/>
                </a:ln>
                <a:effectLst/>
              </p:spPr>
            </p:pic>
            <p:sp>
              <p:nvSpPr>
                <p:cNvPr id="95" name="Rectangle">
                  <a:extLst>
                    <a:ext uri="{FF2B5EF4-FFF2-40B4-BE49-F238E27FC236}">
                      <a16:creationId xmlns:a16="http://schemas.microsoft.com/office/drawing/2014/main" id="{FF2D6814-68C9-4E3C-9709-CAC77ADF434B}"/>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96" name="Rectangle">
                  <a:extLst>
                    <a:ext uri="{FF2B5EF4-FFF2-40B4-BE49-F238E27FC236}">
                      <a16:creationId xmlns:a16="http://schemas.microsoft.com/office/drawing/2014/main" id="{32AA84FA-BB58-4C30-8E9E-F62CF96DC59E}"/>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6" name="function1()…">
                <a:extLst>
                  <a:ext uri="{FF2B5EF4-FFF2-40B4-BE49-F238E27FC236}">
                    <a16:creationId xmlns:a16="http://schemas.microsoft.com/office/drawing/2014/main" id="{F6F773B6-C197-468E-B0B7-3C68296F13E6}"/>
                  </a:ext>
                </a:extLst>
              </p:cNvPr>
              <p:cNvSpPr txBox="1"/>
              <p:nvPr/>
            </p:nvSpPr>
            <p:spPr>
              <a:xfrm>
                <a:off x="-2009643" y="7507849"/>
                <a:ext cx="3559207" cy="267041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t">
                <a:normAutofit/>
              </a:bodyPr>
              <a:lstStyle/>
              <a:p>
                <a:pPr algn="l">
                  <a:lnSpc>
                    <a:spcPct val="40000"/>
                  </a:lnSpc>
                  <a:spcBef>
                    <a:spcPts val="2400"/>
                  </a:spcBef>
                  <a:defRPr sz="4000">
                    <a:solidFill>
                      <a:schemeClr val="accent1"/>
                    </a:solidFill>
                    <a:latin typeface="+mn-lt"/>
                    <a:ea typeface="+mn-ea"/>
                    <a:cs typeface="+mn-cs"/>
                    <a:sym typeface="Helvetica Neue"/>
                  </a:defRPr>
                </a:pPr>
                <a:r>
                  <a:rPr lang="en-GB" sz="3200" dirty="0">
                    <a:solidFill>
                      <a:schemeClr val="accent3">
                        <a:lumMod val="75000"/>
                      </a:schemeClr>
                    </a:solidFill>
                    <a:latin typeface="Monaco"/>
                    <a:ea typeface="Monaco"/>
                    <a:cs typeface="Monaco"/>
                    <a:sym typeface="Monaco"/>
                  </a:rPr>
                  <a:t>function7()</a:t>
                </a:r>
                <a:endParaRPr lang="en-GB" sz="3200" dirty="0">
                  <a:solidFill>
                    <a:schemeClr val="accent2"/>
                  </a:solidFill>
                  <a:latin typeface="Monaco"/>
                  <a:ea typeface="Monaco"/>
                  <a:cs typeface="Monaco"/>
                  <a:sym typeface="Monaco"/>
                </a:endParaRPr>
              </a:p>
              <a:p>
                <a:pPr algn="l">
                  <a:lnSpc>
                    <a:spcPct val="40000"/>
                  </a:lnSpc>
                  <a:spcBef>
                    <a:spcPts val="2400"/>
                  </a:spcBef>
                  <a:defRPr sz="4000">
                    <a:solidFill>
                      <a:schemeClr val="accent1"/>
                    </a:solidFill>
                    <a:latin typeface="+mn-lt"/>
                    <a:ea typeface="+mn-ea"/>
                    <a:cs typeface="+mn-cs"/>
                    <a:sym typeface="Helvetica Neue"/>
                  </a:defRPr>
                </a:pPr>
                <a:r>
                  <a:rPr sz="3200" dirty="0">
                    <a:solidFill>
                      <a:schemeClr val="accent2"/>
                    </a:solidFill>
                    <a:latin typeface="Monaco"/>
                    <a:ea typeface="Monaco"/>
                    <a:cs typeface="Monaco"/>
                    <a:sym typeface="Monaco"/>
                  </a:rPr>
                  <a:t>function</a:t>
                </a:r>
                <a:r>
                  <a:rPr lang="en-GB" sz="3200" dirty="0">
                    <a:solidFill>
                      <a:schemeClr val="accent2"/>
                    </a:solidFill>
                    <a:latin typeface="Monaco"/>
                    <a:ea typeface="Monaco"/>
                    <a:cs typeface="Monaco"/>
                    <a:sym typeface="Monaco"/>
                  </a:rPr>
                  <a:t>8</a:t>
                </a:r>
                <a:r>
                  <a:rPr sz="3200"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sz="3200" dirty="0">
                    <a:solidFill>
                      <a:schemeClr val="accent2"/>
                    </a:solidFill>
                    <a:latin typeface="Monaco"/>
                    <a:ea typeface="Monaco"/>
                    <a:cs typeface="Monaco"/>
                    <a:sym typeface="Monaco"/>
                  </a:rPr>
                  <a:t>function</a:t>
                </a:r>
                <a:r>
                  <a:rPr lang="en-GB" sz="3200" dirty="0">
                    <a:solidFill>
                      <a:schemeClr val="accent2"/>
                    </a:solidFill>
                    <a:latin typeface="Monaco"/>
                    <a:ea typeface="Monaco"/>
                    <a:cs typeface="Monaco"/>
                    <a:sym typeface="Monaco"/>
                  </a:rPr>
                  <a:t>9</a:t>
                </a:r>
                <a:r>
                  <a:rPr sz="3200"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sz="3200" dirty="0">
                    <a:solidFill>
                      <a:schemeClr val="accent2"/>
                    </a:solidFill>
                    <a:latin typeface="Monaco"/>
                    <a:ea typeface="Monaco"/>
                    <a:cs typeface="Monaco"/>
                    <a:sym typeface="Monaco"/>
                  </a:rPr>
                  <a:t>function</a:t>
                </a:r>
                <a:r>
                  <a:rPr lang="en-GB" sz="3200" dirty="0">
                    <a:solidFill>
                      <a:schemeClr val="accent2"/>
                    </a:solidFill>
                    <a:latin typeface="Monaco"/>
                    <a:ea typeface="Monaco"/>
                    <a:cs typeface="Monaco"/>
                    <a:sym typeface="Monaco"/>
                  </a:rPr>
                  <a:t>10</a:t>
                </a:r>
                <a:r>
                  <a:rPr sz="3200" dirty="0">
                    <a:solidFill>
                      <a:schemeClr val="accent2"/>
                    </a:solidFill>
                    <a:latin typeface="Monaco"/>
                    <a:ea typeface="Monaco"/>
                    <a:cs typeface="Monaco"/>
                    <a:sym typeface="Monaco"/>
                  </a:rPr>
                  <a:t>()</a:t>
                </a:r>
              </a:p>
              <a:p>
                <a:pPr algn="l">
                  <a:lnSpc>
                    <a:spcPct val="40000"/>
                  </a:lnSpc>
                  <a:spcBef>
                    <a:spcPts val="2400"/>
                  </a:spcBef>
                  <a:defRPr sz="4000">
                    <a:solidFill>
                      <a:schemeClr val="accent1"/>
                    </a:solidFill>
                    <a:latin typeface="+mn-lt"/>
                    <a:ea typeface="+mn-ea"/>
                    <a:cs typeface="+mn-cs"/>
                    <a:sym typeface="Helvetica Neue"/>
                  </a:defRPr>
                </a:pPr>
                <a:r>
                  <a:rPr sz="3200" dirty="0">
                    <a:solidFill>
                      <a:schemeClr val="accent2"/>
                    </a:solidFill>
                    <a:latin typeface="Monaco"/>
                    <a:ea typeface="Monaco"/>
                    <a:cs typeface="Monaco"/>
                    <a:sym typeface="Monaco"/>
                  </a:rPr>
                  <a:t>function</a:t>
                </a:r>
                <a:r>
                  <a:rPr lang="en-GB" sz="3200" dirty="0">
                    <a:solidFill>
                      <a:schemeClr val="accent2"/>
                    </a:solidFill>
                    <a:latin typeface="Monaco"/>
                    <a:ea typeface="Monaco"/>
                    <a:cs typeface="Monaco"/>
                    <a:sym typeface="Monaco"/>
                  </a:rPr>
                  <a:t>11</a:t>
                </a:r>
                <a:r>
                  <a:rPr sz="3200" dirty="0">
                    <a:solidFill>
                      <a:schemeClr val="accent2"/>
                    </a:solidFill>
                    <a:latin typeface="Monaco"/>
                    <a:ea typeface="Monaco"/>
                    <a:cs typeface="Monaco"/>
                    <a:sym typeface="Monaco"/>
                  </a:rPr>
                  <a:t>()</a:t>
                </a:r>
              </a:p>
            </p:txBody>
          </p:sp>
          <p:sp>
            <p:nvSpPr>
              <p:cNvPr id="77" name="help">
                <a:extLst>
                  <a:ext uri="{FF2B5EF4-FFF2-40B4-BE49-F238E27FC236}">
                    <a16:creationId xmlns:a16="http://schemas.microsoft.com/office/drawing/2014/main" id="{D84D9DB7-1DF7-43A3-8627-E2DAC5902ED7}"/>
                  </a:ext>
                </a:extLst>
              </p:cNvPr>
              <p:cNvSpPr txBox="1"/>
              <p:nvPr/>
            </p:nvSpPr>
            <p:spPr>
              <a:xfrm>
                <a:off x="23723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78" name="Group">
                <a:extLst>
                  <a:ext uri="{FF2B5EF4-FFF2-40B4-BE49-F238E27FC236}">
                    <a16:creationId xmlns:a16="http://schemas.microsoft.com/office/drawing/2014/main" id="{148CBBB7-30B0-43B0-8012-7E72FF2EF7B7}"/>
                  </a:ext>
                </a:extLst>
              </p:cNvPr>
              <p:cNvGrpSpPr/>
              <p:nvPr/>
            </p:nvGrpSpPr>
            <p:grpSpPr>
              <a:xfrm>
                <a:off x="1312332" y="0"/>
                <a:ext cx="1342066" cy="1342066"/>
                <a:chOff x="0" y="0"/>
                <a:chExt cx="1342064" cy="1342065"/>
              </a:xfrm>
            </p:grpSpPr>
            <p:pic>
              <p:nvPicPr>
                <p:cNvPr id="89" name="RSource.png" descr="RSource.png">
                  <a:extLst>
                    <a:ext uri="{FF2B5EF4-FFF2-40B4-BE49-F238E27FC236}">
                      <a16:creationId xmlns:a16="http://schemas.microsoft.com/office/drawing/2014/main" id="{64B1A567-0D43-40FA-986A-87A35C7E8802}"/>
                    </a:ext>
                  </a:extLst>
                </p:cNvPr>
                <p:cNvPicPr>
                  <a:picLocks noChangeAspect="1"/>
                </p:cNvPicPr>
                <p:nvPr/>
              </p:nvPicPr>
              <p:blipFill>
                <a:blip r:embed="rId4"/>
                <a:stretch>
                  <a:fillRect/>
                </a:stretch>
              </p:blipFill>
              <p:spPr>
                <a:xfrm>
                  <a:off x="0"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90" name="RSource.png" descr="RSource.png">
                  <a:extLst>
                    <a:ext uri="{FF2B5EF4-FFF2-40B4-BE49-F238E27FC236}">
                      <a16:creationId xmlns:a16="http://schemas.microsoft.com/office/drawing/2014/main" id="{2600B221-AE46-4B17-8C68-FD3953B4DA4C}"/>
                    </a:ext>
                  </a:extLst>
                </p:cNvPr>
                <p:cNvPicPr>
                  <a:picLocks noChangeAspect="1"/>
                </p:cNvPicPr>
                <p:nvPr/>
              </p:nvPicPr>
              <p:blipFill>
                <a:blip r:embed="rId4"/>
                <a:srcRect l="63701" b="70938"/>
                <a:stretch>
                  <a:fillRect/>
                </a:stretch>
              </p:blipFill>
              <p:spPr>
                <a:xfrm>
                  <a:off x="857832" y="0"/>
                  <a:ext cx="484232" cy="387694"/>
                </a:xfrm>
                <a:prstGeom prst="rect">
                  <a:avLst/>
                </a:prstGeom>
                <a:ln w="12700" cap="flat">
                  <a:noFill/>
                  <a:miter lim="400000"/>
                </a:ln>
                <a:effectLst/>
              </p:spPr>
            </p:pic>
            <p:sp>
              <p:nvSpPr>
                <p:cNvPr id="91" name="Rectangle">
                  <a:extLst>
                    <a:ext uri="{FF2B5EF4-FFF2-40B4-BE49-F238E27FC236}">
                      <a16:creationId xmlns:a16="http://schemas.microsoft.com/office/drawing/2014/main" id="{FB206A39-8990-422D-95CA-DBAC7DA3117B}"/>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92" name="Rectangle">
                  <a:extLst>
                    <a:ext uri="{FF2B5EF4-FFF2-40B4-BE49-F238E27FC236}">
                      <a16:creationId xmlns:a16="http://schemas.microsoft.com/office/drawing/2014/main" id="{720AFBDF-8CF8-4639-96C4-6E1C3A4A89CC}"/>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79" name="help">
                <a:extLst>
                  <a:ext uri="{FF2B5EF4-FFF2-40B4-BE49-F238E27FC236}">
                    <a16:creationId xmlns:a16="http://schemas.microsoft.com/office/drawing/2014/main" id="{344B98D6-23DF-4E99-843F-0A66C322BA86}"/>
                  </a:ext>
                </a:extLst>
              </p:cNvPr>
              <p:cNvSpPr txBox="1"/>
              <p:nvPr/>
            </p:nvSpPr>
            <p:spPr>
              <a:xfrm>
                <a:off x="1549564"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pSp>
            <p:nvGrpSpPr>
              <p:cNvPr id="80" name="Group">
                <a:extLst>
                  <a:ext uri="{FF2B5EF4-FFF2-40B4-BE49-F238E27FC236}">
                    <a16:creationId xmlns:a16="http://schemas.microsoft.com/office/drawing/2014/main" id="{BDA00C1E-C874-4458-8D6F-4F184160D93E}"/>
                  </a:ext>
                </a:extLst>
              </p:cNvPr>
              <p:cNvGrpSpPr/>
              <p:nvPr/>
            </p:nvGrpSpPr>
            <p:grpSpPr>
              <a:xfrm>
                <a:off x="2661911" y="0"/>
                <a:ext cx="1342065" cy="1342066"/>
                <a:chOff x="1" y="0"/>
                <a:chExt cx="1342063" cy="1342065"/>
              </a:xfrm>
            </p:grpSpPr>
            <p:pic>
              <p:nvPicPr>
                <p:cNvPr id="85" name="RSource.png" descr="RSource.png">
                  <a:extLst>
                    <a:ext uri="{FF2B5EF4-FFF2-40B4-BE49-F238E27FC236}">
                      <a16:creationId xmlns:a16="http://schemas.microsoft.com/office/drawing/2014/main" id="{08D327F6-8CEF-459D-835E-DBF249354445}"/>
                    </a:ext>
                  </a:extLst>
                </p:cNvPr>
                <p:cNvPicPr>
                  <a:picLocks noChangeAspect="1"/>
                </p:cNvPicPr>
                <p:nvPr/>
              </p:nvPicPr>
              <p:blipFill>
                <a:blip r:embed="rId4"/>
                <a:stretch>
                  <a:fillRect/>
                </a:stretch>
              </p:blipFill>
              <p:spPr>
                <a:xfrm>
                  <a:off x="1" y="8036"/>
                  <a:ext cx="1334028" cy="1334029"/>
                </a:xfrm>
                <a:prstGeom prst="rect">
                  <a:avLst/>
                </a:prstGeom>
                <a:ln w="12700" cap="flat">
                  <a:noFill/>
                  <a:miter lim="400000"/>
                </a:ln>
                <a:effectLst>
                  <a:outerShdw blurRad="38100" dist="38100" dir="5400000" rotWithShape="0">
                    <a:srgbClr val="000000">
                      <a:alpha val="40000"/>
                    </a:srgbClr>
                  </a:outerShdw>
                </a:effectLst>
              </p:spPr>
            </p:pic>
            <p:pic>
              <p:nvPicPr>
                <p:cNvPr id="86" name="RSource.png" descr="RSource.png">
                  <a:extLst>
                    <a:ext uri="{FF2B5EF4-FFF2-40B4-BE49-F238E27FC236}">
                      <a16:creationId xmlns:a16="http://schemas.microsoft.com/office/drawing/2014/main" id="{484A9487-5A65-44F0-AB1F-AB4FA43F2780}"/>
                    </a:ext>
                  </a:extLst>
                </p:cNvPr>
                <p:cNvPicPr>
                  <a:picLocks noChangeAspect="1"/>
                </p:cNvPicPr>
                <p:nvPr/>
              </p:nvPicPr>
              <p:blipFill>
                <a:blip r:embed="rId4"/>
                <a:srcRect l="63701" b="70938"/>
                <a:stretch>
                  <a:fillRect/>
                </a:stretch>
              </p:blipFill>
              <p:spPr>
                <a:xfrm>
                  <a:off x="857832" y="0"/>
                  <a:ext cx="484232" cy="387694"/>
                </a:xfrm>
                <a:prstGeom prst="rect">
                  <a:avLst/>
                </a:prstGeom>
                <a:ln w="12700" cap="flat">
                  <a:noFill/>
                  <a:miter lim="400000"/>
                </a:ln>
                <a:effectLst/>
              </p:spPr>
            </p:pic>
            <p:sp>
              <p:nvSpPr>
                <p:cNvPr id="87" name="Rectangle">
                  <a:extLst>
                    <a:ext uri="{FF2B5EF4-FFF2-40B4-BE49-F238E27FC236}">
                      <a16:creationId xmlns:a16="http://schemas.microsoft.com/office/drawing/2014/main" id="{3529CA4E-5781-46F1-9F62-1307F25BD069}"/>
                    </a:ext>
                  </a:extLst>
                </p:cNvPr>
                <p:cNvSpPr/>
                <p:nvPr/>
              </p:nvSpPr>
              <p:spPr>
                <a:xfrm>
                  <a:off x="208944" y="321452"/>
                  <a:ext cx="932213"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88" name="Rectangle">
                  <a:extLst>
                    <a:ext uri="{FF2B5EF4-FFF2-40B4-BE49-F238E27FC236}">
                      <a16:creationId xmlns:a16="http://schemas.microsoft.com/office/drawing/2014/main" id="{E8086D3B-9661-41B8-9701-3644C8975570}"/>
                    </a:ext>
                  </a:extLst>
                </p:cNvPr>
                <p:cNvSpPr/>
                <p:nvPr/>
              </p:nvSpPr>
              <p:spPr>
                <a:xfrm>
                  <a:off x="564959" y="375386"/>
                  <a:ext cx="340429" cy="803632"/>
                </a:xfrm>
                <a:prstGeom prst="rect">
                  <a:avLst/>
                </a:prstGeom>
                <a:gradFill flip="none" rotWithShape="1">
                  <a:gsLst>
                    <a:gs pos="0">
                      <a:srgbClr val="EAEBEE"/>
                    </a:gs>
                    <a:gs pos="100000">
                      <a:srgbClr val="FFFFFF"/>
                    </a:gs>
                  </a:gsLst>
                  <a:lin ang="5400000" scaled="0"/>
                </a:gradFill>
                <a:ln w="127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81" name="help">
                <a:extLst>
                  <a:ext uri="{FF2B5EF4-FFF2-40B4-BE49-F238E27FC236}">
                    <a16:creationId xmlns:a16="http://schemas.microsoft.com/office/drawing/2014/main" id="{B4BD4875-582F-4B67-A200-A203626E0058}"/>
                  </a:ext>
                </a:extLst>
              </p:cNvPr>
              <p:cNvSpPr txBox="1"/>
              <p:nvPr/>
            </p:nvSpPr>
            <p:spPr>
              <a:xfrm>
                <a:off x="2899142" y="365014"/>
                <a:ext cx="904847" cy="61203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noAutofit/>
              </a:bodyPr>
              <a:lstStyle>
                <a:lvl1pPr>
                  <a:defRPr sz="2500">
                    <a:solidFill>
                      <a:srgbClr val="53585F"/>
                    </a:solidFill>
                    <a:latin typeface="+mn-lt"/>
                    <a:ea typeface="+mn-ea"/>
                    <a:cs typeface="+mn-cs"/>
                    <a:sym typeface="Helvetica Neue"/>
                  </a:defRPr>
                </a:lvl1pPr>
              </a:lstStyle>
              <a:p>
                <a:r>
                  <a:t>help</a:t>
                </a:r>
              </a:p>
            </p:txBody>
          </p:sp>
          <p:graphicFrame>
            <p:nvGraphicFramePr>
              <p:cNvPr id="82" name="Table">
                <a:extLst>
                  <a:ext uri="{FF2B5EF4-FFF2-40B4-BE49-F238E27FC236}">
                    <a16:creationId xmlns:a16="http://schemas.microsoft.com/office/drawing/2014/main" id="{16F336D7-3FFE-47E8-BC46-05C32EEDB9BA}"/>
                  </a:ext>
                </a:extLst>
              </p:cNvPr>
              <p:cNvGraphicFramePr/>
              <p:nvPr>
                <p:extLst>
                  <p:ext uri="{D42A27DB-BD31-4B8C-83A1-F6EECF244321}">
                    <p14:modId xmlns:p14="http://schemas.microsoft.com/office/powerpoint/2010/main" val="893995992"/>
                  </p:ext>
                </p:extLst>
              </p:nvPr>
            </p:nvGraphicFramePr>
            <p:xfrm>
              <a:off x="1926022" y="1663893"/>
              <a:ext cx="3372826" cy="7710337"/>
            </p:xfrm>
            <a:graphic>
              <a:graphicData uri="http://schemas.openxmlformats.org/drawingml/2006/table">
                <a:tbl>
                  <a:tblPr firstRow="1">
                    <a:tableStyleId>{C7B018BB-80A7-4F77-B60F-C8B233D01FF8}</a:tableStyleId>
                  </a:tblPr>
                  <a:tblGrid>
                    <a:gridCol w="1066829">
                      <a:extLst>
                        <a:ext uri="{9D8B030D-6E8A-4147-A177-3AD203B41FA5}">
                          <a16:colId xmlns:a16="http://schemas.microsoft.com/office/drawing/2014/main" val="20000"/>
                        </a:ext>
                      </a:extLst>
                    </a:gridCol>
                    <a:gridCol w="1066829">
                      <a:extLst>
                        <a:ext uri="{9D8B030D-6E8A-4147-A177-3AD203B41FA5}">
                          <a16:colId xmlns:a16="http://schemas.microsoft.com/office/drawing/2014/main" val="20001"/>
                        </a:ext>
                      </a:extLst>
                    </a:gridCol>
                    <a:gridCol w="1066829">
                      <a:extLst>
                        <a:ext uri="{9D8B030D-6E8A-4147-A177-3AD203B41FA5}">
                          <a16:colId xmlns:a16="http://schemas.microsoft.com/office/drawing/2014/main" val="20002"/>
                        </a:ext>
                      </a:extLst>
                    </a:gridCol>
                  </a:tblGrid>
                  <a:tr h="387544">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3"/>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4"/>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5"/>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6"/>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7"/>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8"/>
                      </a:ext>
                    </a:extLst>
                  </a:tr>
                  <a:tr h="387544">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9"/>
                      </a:ext>
                    </a:extLst>
                  </a:tr>
                  <a:tr h="387544">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10"/>
                      </a:ext>
                    </a:extLst>
                  </a:tr>
                </a:tbl>
              </a:graphicData>
            </a:graphic>
          </p:graphicFrame>
          <p:graphicFrame>
            <p:nvGraphicFramePr>
              <p:cNvPr id="83" name="Table">
                <a:extLst>
                  <a:ext uri="{FF2B5EF4-FFF2-40B4-BE49-F238E27FC236}">
                    <a16:creationId xmlns:a16="http://schemas.microsoft.com/office/drawing/2014/main" id="{0BBDFC74-C264-49EE-BAF6-3637D0CD5323}"/>
                  </a:ext>
                </a:extLst>
              </p:cNvPr>
              <p:cNvGraphicFramePr/>
              <p:nvPr>
                <p:extLst>
                  <p:ext uri="{D42A27DB-BD31-4B8C-83A1-F6EECF244321}">
                    <p14:modId xmlns:p14="http://schemas.microsoft.com/office/powerpoint/2010/main" val="924087669"/>
                  </p:ext>
                </p:extLst>
              </p:nvPr>
            </p:nvGraphicFramePr>
            <p:xfrm>
              <a:off x="-1932356" y="1663893"/>
              <a:ext cx="3838712" cy="2803759"/>
            </p:xfrm>
            <a:graphic>
              <a:graphicData uri="http://schemas.openxmlformats.org/drawingml/2006/table">
                <a:tbl>
                  <a:tblPr firstRow="1">
                    <a:tableStyleId>{C7B018BB-80A7-4F77-B60F-C8B233D01FF8}</a:tableStyleId>
                  </a:tblPr>
                  <a:tblGrid>
                    <a:gridCol w="910642">
                      <a:extLst>
                        <a:ext uri="{9D8B030D-6E8A-4147-A177-3AD203B41FA5}">
                          <a16:colId xmlns:a16="http://schemas.microsoft.com/office/drawing/2014/main" val="20000"/>
                        </a:ext>
                      </a:extLst>
                    </a:gridCol>
                    <a:gridCol w="910642">
                      <a:extLst>
                        <a:ext uri="{9D8B030D-6E8A-4147-A177-3AD203B41FA5}">
                          <a16:colId xmlns:a16="http://schemas.microsoft.com/office/drawing/2014/main" val="20001"/>
                        </a:ext>
                      </a:extLst>
                    </a:gridCol>
                    <a:gridCol w="910642">
                      <a:extLst>
                        <a:ext uri="{9D8B030D-6E8A-4147-A177-3AD203B41FA5}">
                          <a16:colId xmlns:a16="http://schemas.microsoft.com/office/drawing/2014/main" val="20002"/>
                        </a:ext>
                      </a:extLst>
                    </a:gridCol>
                    <a:gridCol w="910642">
                      <a:extLst>
                        <a:ext uri="{9D8B030D-6E8A-4147-A177-3AD203B41FA5}">
                          <a16:colId xmlns:a16="http://schemas.microsoft.com/office/drawing/2014/main" val="1600235386"/>
                        </a:ext>
                      </a:extLst>
                    </a:gridCol>
                  </a:tblGrid>
                  <a:tr h="497422">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1013" marR="51013" marT="50800" marB="50800" anchor="ctr" horzOverflow="overflow"/>
                    </a:tc>
                    <a:extLst>
                      <a:ext uri="{0D108BD9-81ED-4DB2-BD59-A6C34878D82A}">
                        <a16:rowId xmlns:a16="http://schemas.microsoft.com/office/drawing/2014/main" val="10000"/>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1"/>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2"/>
                      </a:ext>
                    </a:extLst>
                  </a:tr>
                  <a:tr h="497422">
                    <a:tc>
                      <a:txBody>
                        <a:bodyPr/>
                        <a:lstStyle/>
                        <a:p>
                          <a:pPr defTabSz="914400">
                            <a:defRPr sz="3600">
                              <a:latin typeface="Helvetica"/>
                              <a:ea typeface="Helvetica"/>
                              <a:cs typeface="Helvetica"/>
                              <a:sym typeface="Helvetica"/>
                            </a:defRPr>
                          </a:pPr>
                          <a:endParaRPr/>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tc>
                      <a:txBody>
                        <a:bodyPr/>
                        <a:lstStyle/>
                        <a:p>
                          <a:pPr defTabSz="914400">
                            <a:defRPr sz="3600">
                              <a:latin typeface="Helvetica"/>
                              <a:ea typeface="Helvetica"/>
                              <a:cs typeface="Helvetica"/>
                              <a:sym typeface="Helvetica"/>
                            </a:defRPr>
                          </a:pPr>
                          <a:endParaRPr dirty="0"/>
                        </a:p>
                      </a:txBody>
                      <a:tcPr marL="51013" marR="51013" marT="50800" marB="50800" anchor="ctr" horzOverflow="overflow"/>
                    </a:tc>
                    <a:extLst>
                      <a:ext uri="{0D108BD9-81ED-4DB2-BD59-A6C34878D82A}">
                        <a16:rowId xmlns:a16="http://schemas.microsoft.com/office/drawing/2014/main" val="10003"/>
                      </a:ext>
                    </a:extLst>
                  </a:tr>
                </a:tbl>
              </a:graphicData>
            </a:graphic>
          </p:graphicFrame>
          <p:graphicFrame>
            <p:nvGraphicFramePr>
              <p:cNvPr id="84" name="Table">
                <a:extLst>
                  <a:ext uri="{FF2B5EF4-FFF2-40B4-BE49-F238E27FC236}">
                    <a16:creationId xmlns:a16="http://schemas.microsoft.com/office/drawing/2014/main" id="{BE50FCF0-BC51-4B79-BA29-0010B3AF8FD2}"/>
                  </a:ext>
                </a:extLst>
              </p:cNvPr>
              <p:cNvGraphicFramePr/>
              <p:nvPr>
                <p:extLst>
                  <p:ext uri="{D42A27DB-BD31-4B8C-83A1-F6EECF244321}">
                    <p14:modId xmlns:p14="http://schemas.microsoft.com/office/powerpoint/2010/main" val="278445416"/>
                  </p:ext>
                </p:extLst>
              </p:nvPr>
            </p:nvGraphicFramePr>
            <p:xfrm>
              <a:off x="-1932478" y="4422398"/>
              <a:ext cx="3050832" cy="2803759"/>
            </p:xfrm>
            <a:graphic>
              <a:graphicData uri="http://schemas.openxmlformats.org/drawingml/2006/table">
                <a:tbl>
                  <a:tblPr firstRow="1">
                    <a:tableStyleId>{C7B018BB-80A7-4F77-B60F-C8B233D01FF8}</a:tableStyleId>
                  </a:tblPr>
                  <a:tblGrid>
                    <a:gridCol w="964982">
                      <a:extLst>
                        <a:ext uri="{9D8B030D-6E8A-4147-A177-3AD203B41FA5}">
                          <a16:colId xmlns:a16="http://schemas.microsoft.com/office/drawing/2014/main" val="20000"/>
                        </a:ext>
                      </a:extLst>
                    </a:gridCol>
                    <a:gridCol w="964982">
                      <a:extLst>
                        <a:ext uri="{9D8B030D-6E8A-4147-A177-3AD203B41FA5}">
                          <a16:colId xmlns:a16="http://schemas.microsoft.com/office/drawing/2014/main" val="20001"/>
                        </a:ext>
                      </a:extLst>
                    </a:gridCol>
                    <a:gridCol w="964982">
                      <a:extLst>
                        <a:ext uri="{9D8B030D-6E8A-4147-A177-3AD203B41FA5}">
                          <a16:colId xmlns:a16="http://schemas.microsoft.com/office/drawing/2014/main" val="20002"/>
                        </a:ext>
                      </a:extLst>
                    </a:gridCol>
                  </a:tblGrid>
                  <a:tr h="583685">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a:solidFill>
                              <a:srgbClr val="FFFFFF"/>
                            </a:solidFill>
                            <a:sym typeface="Helvetica"/>
                          </a:endParaRPr>
                        </a:p>
                      </a:txBody>
                      <a:tcPr marL="50800" marR="50800" marT="50800" marB="50800" anchor="ctr" horzOverflow="overflow"/>
                    </a:tc>
                    <a:tc>
                      <a:txBody>
                        <a:bodyPr/>
                        <a:lstStyle/>
                        <a:p>
                          <a:pPr defTabSz="914400">
                            <a:defRPr sz="1800" b="0">
                              <a:solidFill>
                                <a:srgbClr val="000000"/>
                              </a:solidFill>
                            </a:defRPr>
                          </a:pPr>
                          <a:endParaRPr sz="3600" b="1" dirty="0">
                            <a:solidFill>
                              <a:srgbClr val="FFFFFF"/>
                            </a:solidFill>
                            <a:sym typeface="Helvetica"/>
                          </a:endParaRPr>
                        </a:p>
                      </a:txBody>
                      <a:tcPr marL="50800" marR="50800" marT="50800" marB="50800" anchor="ctr" horzOverflow="overflow"/>
                    </a:tc>
                    <a:extLst>
                      <a:ext uri="{0D108BD9-81ED-4DB2-BD59-A6C34878D82A}">
                        <a16:rowId xmlns:a16="http://schemas.microsoft.com/office/drawing/2014/main" val="10000"/>
                      </a:ext>
                    </a:extLst>
                  </a:tr>
                  <a:tr h="583685">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1"/>
                      </a:ext>
                    </a:extLst>
                  </a:tr>
                  <a:tr h="583685">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extLst>
                      <a:ext uri="{0D108BD9-81ED-4DB2-BD59-A6C34878D82A}">
                        <a16:rowId xmlns:a16="http://schemas.microsoft.com/office/drawing/2014/main" val="10002"/>
                      </a:ext>
                    </a:extLst>
                  </a:tr>
                  <a:tr h="583685">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a:p>
                      </a:txBody>
                      <a:tcPr marL="50800" marR="50800" marT="50800" marB="50800" anchor="ctr" horzOverflow="overflow"/>
                    </a:tc>
                    <a:tc>
                      <a:txBody>
                        <a:bodyPr/>
                        <a:lstStyle/>
                        <a:p>
                          <a:pPr defTabSz="914400">
                            <a:defRPr sz="3600">
                              <a:latin typeface="Helvetica"/>
                              <a:ea typeface="Helvetica"/>
                              <a:cs typeface="Helvetica"/>
                              <a:sym typeface="Helvetica"/>
                            </a:defRPr>
                          </a:pPr>
                          <a:endParaRPr dirty="0"/>
                        </a:p>
                      </a:txBody>
                      <a:tcPr marL="50800" marR="50800" marT="50800" marB="50800" anchor="ctr" horzOverflow="overflow"/>
                    </a:tc>
                    <a:extLst>
                      <a:ext uri="{0D108BD9-81ED-4DB2-BD59-A6C34878D82A}">
                        <a16:rowId xmlns:a16="http://schemas.microsoft.com/office/drawing/2014/main" val="10003"/>
                      </a:ext>
                    </a:extLst>
                  </a:tr>
                </a:tbl>
              </a:graphicData>
            </a:graphic>
          </p:graphicFrame>
        </p:grpSp>
        <p:sp>
          <p:nvSpPr>
            <p:cNvPr id="104" name="Rectangle: Rounded Corners 103">
              <a:extLst>
                <a:ext uri="{FF2B5EF4-FFF2-40B4-BE49-F238E27FC236}">
                  <a16:creationId xmlns:a16="http://schemas.microsoft.com/office/drawing/2014/main" id="{4EB07DCF-EA9F-431D-AB63-83D143F07D7F}"/>
                </a:ext>
              </a:extLst>
            </p:cNvPr>
            <p:cNvSpPr/>
            <p:nvPr/>
          </p:nvSpPr>
          <p:spPr>
            <a:xfrm>
              <a:off x="15876078" y="463272"/>
              <a:ext cx="8164485" cy="11095589"/>
            </a:xfrm>
            <a:prstGeom prst="roundRect">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5" name="Arrow: Down 104">
              <a:extLst>
                <a:ext uri="{FF2B5EF4-FFF2-40B4-BE49-F238E27FC236}">
                  <a16:creationId xmlns:a16="http://schemas.microsoft.com/office/drawing/2014/main" id="{F26176A8-2279-45BE-ABFC-1744B6B1D742}"/>
                </a:ext>
              </a:extLst>
            </p:cNvPr>
            <p:cNvSpPr/>
            <p:nvPr/>
          </p:nvSpPr>
          <p:spPr>
            <a:xfrm>
              <a:off x="19727969" y="10826839"/>
              <a:ext cx="925358" cy="978409"/>
            </a:xfrm>
            <a:prstGeom prst="downArrow">
              <a:avLst/>
            </a:prstGeom>
            <a:blipFill rotWithShape="1">
              <a:blip r:embed="rId5"/>
              <a:srcRect/>
              <a:tile tx="0" ty="0" sx="100000" sy="100000" flip="none" algn="tl"/>
            </a:blip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GB"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6" name="Graphic 105" descr="Box">
              <a:extLst>
                <a:ext uri="{FF2B5EF4-FFF2-40B4-BE49-F238E27FC236}">
                  <a16:creationId xmlns:a16="http://schemas.microsoft.com/office/drawing/2014/main" id="{FBE659BB-5F77-4694-B388-4202F0730B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176721" y="12026759"/>
              <a:ext cx="2027854" cy="2027854"/>
            </a:xfrm>
            <a:prstGeom prst="rect">
              <a:avLst/>
            </a:prstGeom>
          </p:spPr>
        </p:pic>
      </p:grpSp>
      <p:sp>
        <p:nvSpPr>
          <p:cNvPr id="8" name="TextBox 7">
            <a:extLst>
              <a:ext uri="{FF2B5EF4-FFF2-40B4-BE49-F238E27FC236}">
                <a16:creationId xmlns:a16="http://schemas.microsoft.com/office/drawing/2014/main" id="{E1CD5128-71E2-418C-8E5F-CB2E192FE825}"/>
              </a:ext>
            </a:extLst>
          </p:cNvPr>
          <p:cNvSpPr txBox="1"/>
          <p:nvPr/>
        </p:nvSpPr>
        <p:spPr>
          <a:xfrm>
            <a:off x="13716510" y="11785971"/>
            <a:ext cx="3875749" cy="9976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R “Packages”</a:t>
            </a:r>
          </a:p>
        </p:txBody>
      </p:sp>
    </p:spTree>
    <p:extLst>
      <p:ext uri="{BB962C8B-B14F-4D97-AF65-F5344CB8AC3E}">
        <p14:creationId xmlns:p14="http://schemas.microsoft.com/office/powerpoint/2010/main" val="3335219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pic>
        <p:nvPicPr>
          <p:cNvPr id="574" name="Screen Shot 2017-09-21 at 9.45.23 AM.png" descr="Screen Shot 2017-09-21 at 9.45.23 AM.png"/>
          <p:cNvPicPr>
            <a:picLocks noChangeAspect="1"/>
          </p:cNvPicPr>
          <p:nvPr/>
        </p:nvPicPr>
        <p:blipFill>
          <a:blip r:embed="rId4"/>
          <a:stretch>
            <a:fillRect/>
          </a:stretch>
        </p:blipFill>
        <p:spPr>
          <a:xfrm>
            <a:off x="4944197" y="25561"/>
            <a:ext cx="14495605" cy="13664877"/>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905" name="Using packages"/>
          <p:cNvSpPr txBox="1"/>
          <p:nvPr/>
        </p:nvSpPr>
        <p:spPr>
          <a:xfrm>
            <a:off x="6108827" y="770368"/>
            <a:ext cx="12166346"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3400">
                <a:latin typeface="Source Sans Pro"/>
                <a:ea typeface="Source Sans Pro"/>
                <a:cs typeface="Source Sans Pro"/>
                <a:sym typeface="Source Sans Pro"/>
              </a:defRPr>
            </a:lvl1pPr>
          </a:lstStyle>
          <a:p>
            <a:r>
              <a:t>Using packages</a:t>
            </a:r>
          </a:p>
        </p:txBody>
      </p:sp>
      <p:grpSp>
        <p:nvGrpSpPr>
          <p:cNvPr id="910" name="Group"/>
          <p:cNvGrpSpPr/>
          <p:nvPr/>
        </p:nvGrpSpPr>
        <p:grpSpPr>
          <a:xfrm>
            <a:off x="1916092" y="3979862"/>
            <a:ext cx="9617983" cy="4651320"/>
            <a:chOff x="0" y="0"/>
            <a:chExt cx="9617981" cy="4651319"/>
          </a:xfrm>
        </p:grpSpPr>
        <p:sp>
          <p:nvSpPr>
            <p:cNvPr id="906" name="Rectangle"/>
            <p:cNvSpPr/>
            <p:nvPr/>
          </p:nvSpPr>
          <p:spPr>
            <a:xfrm>
              <a:off x="7235" y="1966518"/>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07" name="install.packages(&quot;foo&quot;)"/>
            <p:cNvSpPr txBox="1"/>
            <p:nvPr/>
          </p:nvSpPr>
          <p:spPr>
            <a:xfrm>
              <a:off x="205754" y="2115113"/>
              <a:ext cx="9412228" cy="9951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install.packages("foo")</a:t>
              </a:r>
            </a:p>
          </p:txBody>
        </p:sp>
        <p:sp>
          <p:nvSpPr>
            <p:cNvPr id="908" name="Downloads files to computer"/>
            <p:cNvSpPr txBox="1"/>
            <p:nvPr/>
          </p:nvSpPr>
          <p:spPr>
            <a:xfrm>
              <a:off x="0" y="3180145"/>
              <a:ext cx="9339650" cy="14711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Downloads files to computer</a:t>
              </a:r>
            </a:p>
          </p:txBody>
        </p:sp>
        <p:sp>
          <p:nvSpPr>
            <p:cNvPr id="909" name="1"/>
            <p:cNvSpPr txBox="1"/>
            <p:nvPr/>
          </p:nvSpPr>
          <p:spPr>
            <a:xfrm>
              <a:off x="4049149" y="0"/>
              <a:ext cx="1241351" cy="16668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r>
                <a:t>1</a:t>
              </a:r>
            </a:p>
          </p:txBody>
        </p:sp>
      </p:grpSp>
      <p:grpSp>
        <p:nvGrpSpPr>
          <p:cNvPr id="915" name="Group"/>
          <p:cNvGrpSpPr/>
          <p:nvPr/>
        </p:nvGrpSpPr>
        <p:grpSpPr>
          <a:xfrm>
            <a:off x="13128257" y="3979862"/>
            <a:ext cx="9339650" cy="4693577"/>
            <a:chOff x="0" y="0"/>
            <a:chExt cx="9339649" cy="4693576"/>
          </a:xfrm>
        </p:grpSpPr>
        <p:sp>
          <p:nvSpPr>
            <p:cNvPr id="911" name="Rectangle"/>
            <p:cNvSpPr/>
            <p:nvPr/>
          </p:nvSpPr>
          <p:spPr>
            <a:xfrm>
              <a:off x="7236" y="1964277"/>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12" name="library(&quot;foo&quot;)"/>
            <p:cNvSpPr txBox="1"/>
            <p:nvPr/>
          </p:nvSpPr>
          <p:spPr>
            <a:xfrm>
              <a:off x="205754" y="2115113"/>
              <a:ext cx="8740969" cy="99511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5000">
                  <a:solidFill>
                    <a:schemeClr val="accent1"/>
                  </a:solidFill>
                  <a:latin typeface="Monaco"/>
                  <a:ea typeface="Monaco"/>
                  <a:cs typeface="Monaco"/>
                  <a:sym typeface="Monaco"/>
                </a:defRPr>
              </a:lvl1pPr>
            </a:lstStyle>
            <a:p>
              <a:r>
                <a:t>library("foo")</a:t>
              </a:r>
            </a:p>
          </p:txBody>
        </p:sp>
        <p:sp>
          <p:nvSpPr>
            <p:cNvPr id="913" name="Loads package"/>
            <p:cNvSpPr txBox="1"/>
            <p:nvPr/>
          </p:nvSpPr>
          <p:spPr>
            <a:xfrm>
              <a:off x="0" y="3177905"/>
              <a:ext cx="9339650" cy="15156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Loads package</a:t>
              </a:r>
            </a:p>
          </p:txBody>
        </p:sp>
        <p:sp>
          <p:nvSpPr>
            <p:cNvPr id="914" name="2"/>
            <p:cNvSpPr txBox="1"/>
            <p:nvPr/>
          </p:nvSpPr>
          <p:spPr>
            <a:xfrm>
              <a:off x="4049149" y="0"/>
              <a:ext cx="1241351" cy="166687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71437" tIns="71437" rIns="71437" bIns="71437" numCol="1" anchor="ctr">
              <a:spAutoFit/>
            </a:bodyPr>
            <a:lstStyle>
              <a:lvl1pPr>
                <a:defRPr sz="9600">
                  <a:latin typeface="Source Sans Pro Black"/>
                  <a:ea typeface="Source Sans Pro Black"/>
                  <a:cs typeface="Source Sans Pro Black"/>
                  <a:sym typeface="Source Sans Pro Black"/>
                </a:defRPr>
              </a:lvl1pPr>
            </a:lstStyle>
            <a:p>
              <a:r>
                <a:t>2</a:t>
              </a:r>
            </a:p>
          </p:txBody>
        </p:sp>
      </p:grpSp>
      <p:sp>
        <p:nvSpPr>
          <p:cNvPr id="916" name="1 x per computer"/>
          <p:cNvSpPr txBox="1"/>
          <p:nvPr/>
        </p:nvSpPr>
        <p:spPr>
          <a:xfrm>
            <a:off x="1904735" y="8274191"/>
            <a:ext cx="6849996" cy="1158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t>1 x per computer</a:t>
            </a:r>
          </a:p>
        </p:txBody>
      </p:sp>
      <p:sp>
        <p:nvSpPr>
          <p:cNvPr id="917" name="1 x per R Session"/>
          <p:cNvSpPr txBox="1"/>
          <p:nvPr/>
        </p:nvSpPr>
        <p:spPr>
          <a:xfrm>
            <a:off x="13079769" y="8274191"/>
            <a:ext cx="6849996" cy="1158876"/>
          </a:xfrm>
          <a:prstGeom prst="rect">
            <a:avLst/>
          </a:prstGeom>
          <a:ln w="12700">
            <a:miter lim="400000"/>
          </a:ln>
          <a:extLst>
            <a:ext uri="{C572A759-6A51-4108-AA02-DFA0A04FC94B}">
              <ma14:wrappingTextBoxFlag xmlns="" xmlns:ma14="http://schemas.microsoft.com/office/mac/drawingml/2011/main" val="1"/>
            </a:ext>
          </a:extLst>
        </p:spPr>
        <p:txBody>
          <a:bodyPr lIns="71437" tIns="71437" rIns="71437" bIns="71437" anchor="ctr">
            <a:spAutoFit/>
          </a:bodyPr>
          <a:lstStyle>
            <a:lvl1pPr algn="l">
              <a:defRPr sz="6400">
                <a:solidFill>
                  <a:srgbClr val="78AAD6"/>
                </a:solidFill>
                <a:latin typeface="Source Sans Pro Semibold"/>
                <a:ea typeface="Source Sans Pro Semibold"/>
                <a:cs typeface="Source Sans Pro Semibold"/>
                <a:sym typeface="Source Sans Pro Semibold"/>
              </a:defRPr>
            </a:lvl1pPr>
          </a:lstStyle>
          <a:p>
            <a:r>
              <a:t>1 x per R Session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0" grpId="1" animBg="1" advAuto="0"/>
      <p:bldP spid="915" grpId="2" animBg="1" advAuto="0"/>
      <p:bldP spid="916" grpId="3" animBg="1" advAuto="0"/>
      <p:bldP spid="917" grpId="4"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919" name="The Tidyverse"/>
          <p:cNvSpPr txBox="1"/>
          <p:nvPr/>
        </p:nvSpPr>
        <p:spPr>
          <a:xfrm>
            <a:off x="2628899" y="5035550"/>
            <a:ext cx="18716626" cy="3302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t>The Tidyverse</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dirty="0">
                <a:hlinkClick r:id="rId3"/>
              </a:rPr>
              <a:t>CC BY-SA RStudio</a:t>
            </a:r>
          </a:p>
        </p:txBody>
      </p:sp>
      <p:grpSp>
        <p:nvGrpSpPr>
          <p:cNvPr id="924" name="Group"/>
          <p:cNvGrpSpPr/>
          <p:nvPr/>
        </p:nvGrpSpPr>
        <p:grpSpPr>
          <a:xfrm>
            <a:off x="9221785" y="3475294"/>
            <a:ext cx="12762725" cy="10240706"/>
            <a:chOff x="6558423" y="1"/>
            <a:chExt cx="12762724" cy="10240705"/>
          </a:xfrm>
        </p:grpSpPr>
        <p:pic>
          <p:nvPicPr>
            <p:cNvPr id="922" name="tidyverse.png" descr="tidyverse.png"/>
            <p:cNvPicPr>
              <a:picLocks noChangeAspect="1"/>
            </p:cNvPicPr>
            <p:nvPr/>
          </p:nvPicPr>
          <p:blipFill rotWithShape="1">
            <a:blip r:embed="rId4"/>
            <a:srcRect l="36646" r="21752" b="26270"/>
            <a:stretch/>
          </p:blipFill>
          <p:spPr>
            <a:xfrm>
              <a:off x="9048739" y="1"/>
              <a:ext cx="10272408" cy="10240705"/>
            </a:xfrm>
            <a:prstGeom prst="rect">
              <a:avLst/>
            </a:prstGeom>
            <a:ln w="12700" cap="flat">
              <a:noFill/>
              <a:miter lim="400000"/>
            </a:ln>
            <a:effectLst/>
          </p:spPr>
        </p:pic>
        <p:sp>
          <p:nvSpPr>
            <p:cNvPr id="923" name="Rectangle"/>
            <p:cNvSpPr/>
            <p:nvPr/>
          </p:nvSpPr>
          <p:spPr>
            <a:xfrm>
              <a:off x="6558423" y="515868"/>
              <a:ext cx="3644666" cy="1270001"/>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25" name="Display by Adolfo A ́lvarez"/>
          <p:cNvSpPr txBox="1"/>
          <p:nvPr/>
        </p:nvSpPr>
        <p:spPr>
          <a:xfrm>
            <a:off x="11709004" y="11608281"/>
            <a:ext cx="2314893" cy="548641"/>
          </a:xfrm>
          <a:prstGeom prst="rect">
            <a:avLst/>
          </a:prstGeom>
          <a:ln w="12700">
            <a:miter lim="400000"/>
          </a:ln>
          <a:extLst>
            <a:ext uri="{C572A759-6A51-4108-AA02-DFA0A04FC94B}">
              <ma14:wrappingTextBoxFlag xmlns="" xmlns:ma14="http://schemas.microsoft.com/office/mac/drawingml/2011/main" val="1"/>
            </a:ext>
          </a:extLst>
        </p:spPr>
        <p:txBody>
          <a:bodyPr wrap="none" lIns="121919" tIns="121919" rIns="121919" bIns="121919">
            <a:spAutoFit/>
          </a:bodyPr>
          <a:lstStyle/>
          <a:p>
            <a:pPr algn="l" defTabSz="1219200">
              <a:lnSpc>
                <a:spcPts val="4000"/>
              </a:lnSpc>
              <a:spcBef>
                <a:spcPts val="1200"/>
              </a:spcBef>
              <a:defRPr sz="1500">
                <a:latin typeface="Source Sans Pro"/>
                <a:ea typeface="Source Sans Pro"/>
                <a:cs typeface="Source Sans Pro"/>
                <a:sym typeface="Source Sans Pro"/>
              </a:defRPr>
            </a:pPr>
            <a:r>
              <a:rPr dirty="0"/>
              <a:t>Display by Adolfo A</a:t>
            </a:r>
            <a:r>
              <a:rPr baseline="33333" dirty="0"/>
              <a:t> ́</a:t>
            </a:r>
            <a:r>
              <a:rPr dirty="0" err="1"/>
              <a:t>lvarez</a:t>
            </a:r>
            <a:r>
              <a:rPr dirty="0"/>
              <a:t> </a:t>
            </a:r>
          </a:p>
        </p:txBody>
      </p:sp>
      <p:sp>
        <p:nvSpPr>
          <p:cNvPr id="926" name="The Tidyverse"/>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The Tidyverse</a:t>
            </a:r>
          </a:p>
        </p:txBody>
      </p:sp>
      <p:sp>
        <p:nvSpPr>
          <p:cNvPr id="927" name="A collection of modern R packages that share common philosophies, embed best practices, and are designed to work together."/>
          <p:cNvSpPr txBox="1"/>
          <p:nvPr/>
        </p:nvSpPr>
        <p:spPr>
          <a:xfrm>
            <a:off x="3199300" y="2425100"/>
            <a:ext cx="18020166" cy="31944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a:defRPr sz="6000">
                <a:latin typeface="Source Sans Pro"/>
                <a:ea typeface="Source Sans Pro"/>
                <a:cs typeface="Source Sans Pro"/>
                <a:sym typeface="Source Sans Pro"/>
              </a:defRPr>
            </a:lvl1pPr>
          </a:lstStyle>
          <a:p>
            <a:r>
              <a:t>A collection of modern R packages that share common philosophies, embed best practices, and are designed to work together.</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8" name="Group"/>
          <p:cNvGrpSpPr/>
          <p:nvPr/>
        </p:nvGrpSpPr>
        <p:grpSpPr>
          <a:xfrm>
            <a:off x="390863" y="255823"/>
            <a:ext cx="30181273" cy="13027916"/>
            <a:chOff x="0" y="1"/>
            <a:chExt cx="30181271" cy="13027914"/>
          </a:xfrm>
        </p:grpSpPr>
        <p:pic>
          <p:nvPicPr>
            <p:cNvPr id="966" name="tidyverse.png" descr="tidyverse.png"/>
            <p:cNvPicPr>
              <a:picLocks noChangeAspect="1"/>
            </p:cNvPicPr>
            <p:nvPr/>
          </p:nvPicPr>
          <p:blipFill>
            <a:blip r:embed="rId3"/>
            <a:stretch>
              <a:fillRect/>
            </a:stretch>
          </p:blipFill>
          <p:spPr>
            <a:xfrm>
              <a:off x="0" y="1"/>
              <a:ext cx="30181271" cy="13027914"/>
            </a:xfrm>
            <a:prstGeom prst="rect">
              <a:avLst/>
            </a:prstGeom>
            <a:ln w="12700" cap="flat">
              <a:noFill/>
              <a:miter lim="400000"/>
            </a:ln>
            <a:effectLst/>
          </p:spPr>
        </p:pic>
        <p:sp>
          <p:nvSpPr>
            <p:cNvPr id="967" name="Rectangle"/>
            <p:cNvSpPr/>
            <p:nvPr/>
          </p:nvSpPr>
          <p:spPr>
            <a:xfrm>
              <a:off x="8016287" y="630540"/>
              <a:ext cx="4454834" cy="1552308"/>
            </a:xfrm>
            <a:prstGeom prst="rect">
              <a:avLst/>
            </a:prstGeom>
            <a:solidFill>
              <a:srgbClr val="FFFFFF"/>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969"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4"/>
              </a:defRPr>
            </a:lvl1pPr>
          </a:lstStyle>
          <a:p>
            <a:pPr>
              <a:defRPr u="none"/>
            </a:pPr>
            <a:r>
              <a:rPr u="sng">
                <a:hlinkClick r:id="rId4"/>
              </a:rPr>
              <a:t>CC BY-SA RStudio</a:t>
            </a:r>
          </a:p>
        </p:txBody>
      </p:sp>
      <p:grpSp>
        <p:nvGrpSpPr>
          <p:cNvPr id="975" name="Group"/>
          <p:cNvGrpSpPr/>
          <p:nvPr/>
        </p:nvGrpSpPr>
        <p:grpSpPr>
          <a:xfrm>
            <a:off x="1916092" y="581720"/>
            <a:ext cx="9339650" cy="12554801"/>
            <a:chOff x="0" y="0"/>
            <a:chExt cx="9339649" cy="12554799"/>
          </a:xfrm>
        </p:grpSpPr>
        <p:sp>
          <p:nvSpPr>
            <p:cNvPr id="970"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1"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install.packages("tidyverse")</a:t>
              </a:r>
            </a:p>
          </p:txBody>
        </p:sp>
        <p:sp>
          <p:nvSpPr>
            <p:cNvPr id="972"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73"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4"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chemeClr val="accent1"/>
                  </a:solidFill>
                  <a:latin typeface="Monaco"/>
                  <a:ea typeface="Monaco"/>
                  <a:cs typeface="Monaco"/>
                  <a:sym typeface="Monaco"/>
                </a:defRPr>
              </a:pPr>
              <a:r>
                <a:t>install.packages("hms")</a:t>
              </a:r>
            </a:p>
            <a:p>
              <a:pPr algn="l" defTabSz="356362">
                <a:spcBef>
                  <a:spcPts val="900"/>
                </a:spcBef>
                <a:defRPr sz="2318">
                  <a:solidFill>
                    <a:schemeClr val="accent1"/>
                  </a:solidFill>
                  <a:latin typeface="Monaco"/>
                  <a:ea typeface="Monaco"/>
                  <a:cs typeface="Monaco"/>
                  <a:sym typeface="Monaco"/>
                </a:defRPr>
              </a:pPr>
              <a:r>
                <a:t>install.packages("stringr")</a:t>
              </a:r>
            </a:p>
            <a:p>
              <a:pPr algn="l" defTabSz="356362">
                <a:spcBef>
                  <a:spcPts val="900"/>
                </a:spcBef>
                <a:defRPr sz="2318">
                  <a:solidFill>
                    <a:schemeClr val="accent1"/>
                  </a:solidFill>
                  <a:latin typeface="Monaco"/>
                  <a:ea typeface="Monaco"/>
                  <a:cs typeface="Monaco"/>
                  <a:sym typeface="Monaco"/>
                </a:defRPr>
              </a:pPr>
              <a:r>
                <a:t>install.packages("lubridate")</a:t>
              </a:r>
            </a:p>
            <a:p>
              <a:pPr algn="l" defTabSz="356362">
                <a:spcBef>
                  <a:spcPts val="900"/>
                </a:spcBef>
                <a:defRPr sz="2318">
                  <a:solidFill>
                    <a:schemeClr val="accent1"/>
                  </a:solidFill>
                  <a:latin typeface="Monaco"/>
                  <a:ea typeface="Monaco"/>
                  <a:cs typeface="Monaco"/>
                  <a:sym typeface="Monaco"/>
                </a:defRPr>
              </a:pPr>
              <a:r>
                <a:t>install.packages("forcats")</a:t>
              </a:r>
            </a:p>
            <a:p>
              <a:pPr algn="l" defTabSz="356362">
                <a:spcBef>
                  <a:spcPts val="900"/>
                </a:spcBef>
                <a:defRPr sz="2318">
                  <a:solidFill>
                    <a:schemeClr val="accent1"/>
                  </a:solidFill>
                  <a:latin typeface="Monaco"/>
                  <a:ea typeface="Monaco"/>
                  <a:cs typeface="Monaco"/>
                  <a:sym typeface="Monaco"/>
                </a:defRPr>
              </a:pPr>
              <a:r>
                <a:t>install.packages("DBI")</a:t>
              </a:r>
            </a:p>
            <a:p>
              <a:pPr algn="l" defTabSz="356362">
                <a:spcBef>
                  <a:spcPts val="900"/>
                </a:spcBef>
                <a:defRPr sz="2318">
                  <a:solidFill>
                    <a:schemeClr val="accent1"/>
                  </a:solidFill>
                  <a:latin typeface="Monaco"/>
                  <a:ea typeface="Monaco"/>
                  <a:cs typeface="Monaco"/>
                  <a:sym typeface="Monaco"/>
                </a:defRPr>
              </a:pPr>
              <a:r>
                <a:t>install.packages("haven")</a:t>
              </a:r>
            </a:p>
            <a:p>
              <a:pPr algn="l" defTabSz="356362">
                <a:spcBef>
                  <a:spcPts val="900"/>
                </a:spcBef>
                <a:defRPr sz="2318">
                  <a:solidFill>
                    <a:schemeClr val="accent1"/>
                  </a:solidFill>
                  <a:latin typeface="Monaco"/>
                  <a:ea typeface="Monaco"/>
                  <a:cs typeface="Monaco"/>
                  <a:sym typeface="Monaco"/>
                </a:defRPr>
              </a:pPr>
              <a:r>
                <a:t>install.packages("httr")</a:t>
              </a:r>
            </a:p>
            <a:p>
              <a:pPr algn="l" defTabSz="356362">
                <a:spcBef>
                  <a:spcPts val="900"/>
                </a:spcBef>
                <a:defRPr sz="2318">
                  <a:solidFill>
                    <a:schemeClr val="accent1"/>
                  </a:solidFill>
                  <a:latin typeface="Monaco"/>
                  <a:ea typeface="Monaco"/>
                  <a:cs typeface="Monaco"/>
                  <a:sym typeface="Monaco"/>
                </a:defRPr>
              </a:pPr>
              <a:r>
                <a:t>install.packages("jsonlite")</a:t>
              </a:r>
            </a:p>
            <a:p>
              <a:pPr algn="l" defTabSz="356362">
                <a:spcBef>
                  <a:spcPts val="900"/>
                </a:spcBef>
                <a:defRPr sz="2318">
                  <a:solidFill>
                    <a:schemeClr val="accent1"/>
                  </a:solidFill>
                  <a:latin typeface="Monaco"/>
                  <a:ea typeface="Monaco"/>
                  <a:cs typeface="Monaco"/>
                  <a:sym typeface="Monaco"/>
                </a:defRPr>
              </a:pPr>
              <a:r>
                <a:t>install.packages("readxl")</a:t>
              </a:r>
            </a:p>
            <a:p>
              <a:pPr algn="l" defTabSz="356362">
                <a:spcBef>
                  <a:spcPts val="900"/>
                </a:spcBef>
                <a:defRPr sz="2318">
                  <a:solidFill>
                    <a:schemeClr val="accent1"/>
                  </a:solidFill>
                  <a:latin typeface="Monaco"/>
                  <a:ea typeface="Monaco"/>
                  <a:cs typeface="Monaco"/>
                  <a:sym typeface="Monaco"/>
                </a:defRPr>
              </a:pPr>
              <a:r>
                <a:t>install.packages("rvest")</a:t>
              </a:r>
            </a:p>
            <a:p>
              <a:pPr algn="l" defTabSz="356362">
                <a:spcBef>
                  <a:spcPts val="900"/>
                </a:spcBef>
                <a:defRPr sz="2318">
                  <a:solidFill>
                    <a:schemeClr val="accent1"/>
                  </a:solidFill>
                  <a:latin typeface="Monaco"/>
                  <a:ea typeface="Monaco"/>
                  <a:cs typeface="Monaco"/>
                  <a:sym typeface="Monaco"/>
                </a:defRPr>
              </a:pPr>
              <a:r>
                <a:t>install.packages("xml2")</a:t>
              </a:r>
            </a:p>
            <a:p>
              <a:pPr algn="l" defTabSz="356362">
                <a:spcBef>
                  <a:spcPts val="900"/>
                </a:spcBef>
                <a:defRPr sz="2318">
                  <a:solidFill>
                    <a:schemeClr val="accent1"/>
                  </a:solidFill>
                  <a:latin typeface="Monaco"/>
                  <a:ea typeface="Monaco"/>
                  <a:cs typeface="Monaco"/>
                  <a:sym typeface="Monaco"/>
                </a:defRPr>
              </a:pPr>
              <a:r>
                <a:t>install.packages("modelr")</a:t>
              </a:r>
            </a:p>
            <a:p>
              <a:pPr algn="l" defTabSz="356362">
                <a:spcBef>
                  <a:spcPts val="900"/>
                </a:spcBef>
                <a:defRPr sz="2318">
                  <a:solidFill>
                    <a:schemeClr val="accent1"/>
                  </a:solidFill>
                  <a:latin typeface="Monaco"/>
                  <a:ea typeface="Monaco"/>
                  <a:cs typeface="Monaco"/>
                  <a:sym typeface="Monaco"/>
                </a:defRPr>
              </a:pPr>
              <a:r>
                <a:t>install.packages("broom")</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aphicFrame>
        <p:nvGraphicFramePr>
          <p:cNvPr id="122" name="Table"/>
          <p:cNvGraphicFramePr/>
          <p:nvPr>
            <p:extLst>
              <p:ext uri="{D42A27DB-BD31-4B8C-83A1-F6EECF244321}">
                <p14:modId xmlns:p14="http://schemas.microsoft.com/office/powerpoint/2010/main" val="1502056529"/>
              </p:ext>
            </p:extLst>
          </p:nvPr>
        </p:nvGraphicFramePr>
        <p:xfrm>
          <a:off x="3477768" y="977030"/>
          <a:ext cx="17428464" cy="11465714"/>
        </p:xfrm>
        <a:graphic>
          <a:graphicData uri="http://schemas.openxmlformats.org/drawingml/2006/table">
            <a:tbl>
              <a:tblPr>
                <a:tableStyleId>{33BA23B1-9221-436E-865A-0063620EA4FD}</a:tableStyleId>
              </a:tblPr>
              <a:tblGrid>
                <a:gridCol w="8879378">
                  <a:extLst>
                    <a:ext uri="{9D8B030D-6E8A-4147-A177-3AD203B41FA5}">
                      <a16:colId xmlns:a16="http://schemas.microsoft.com/office/drawing/2014/main" val="20000"/>
                    </a:ext>
                  </a:extLst>
                </a:gridCol>
                <a:gridCol w="8549086">
                  <a:extLst>
                    <a:ext uri="{9D8B030D-6E8A-4147-A177-3AD203B41FA5}">
                      <a16:colId xmlns:a16="http://schemas.microsoft.com/office/drawing/2014/main" val="20001"/>
                    </a:ext>
                  </a:extLst>
                </a:gridCol>
              </a:tblGrid>
              <a:tr h="1132862">
                <a:tc>
                  <a:txBody>
                    <a:bodyPr/>
                    <a:lstStyle/>
                    <a:p>
                      <a:pPr defTabSz="914400">
                        <a:defRPr sz="1800"/>
                      </a:pPr>
                      <a:r>
                        <a:rPr sz="3200" dirty="0">
                          <a:latin typeface="Source Sans Pro"/>
                          <a:ea typeface="Source Sans Pro"/>
                          <a:cs typeface="Source Sans Pro"/>
                          <a:sym typeface="Source Sans Pro"/>
                        </a:rPr>
                        <a:t>Introduction and Visualize Data</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17</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0"/>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val="10001"/>
                  </a:ext>
                </a:extLst>
              </a:tr>
              <a:tr h="1132862">
                <a:tc>
                  <a:txBody>
                    <a:bodyPr/>
                    <a:lstStyle/>
                    <a:p>
                      <a:pPr defTabSz="914400">
                        <a:defRPr sz="1800"/>
                      </a:pPr>
                      <a:r>
                        <a:rPr lang="en-GB" sz="3200" dirty="0">
                          <a:latin typeface="Source Sans Pro"/>
                          <a:ea typeface="Source Sans Pro"/>
                          <a:cs typeface="Source Sans Pro"/>
                          <a:sym typeface="Source Sans Pro"/>
                        </a:rPr>
                        <a:t>Transforming (</a:t>
                      </a:r>
                      <a:r>
                        <a:rPr lang="en-GB" sz="3200" dirty="0" err="1">
                          <a:latin typeface="Source Sans Pro"/>
                          <a:ea typeface="Source Sans Pro"/>
                          <a:cs typeface="Source Sans Pro"/>
                          <a:sym typeface="Source Sans Pro"/>
                        </a:rPr>
                        <a:t>subsetting</a:t>
                      </a:r>
                      <a:r>
                        <a:rPr lang="en-GB" sz="3200" dirty="0">
                          <a:latin typeface="Source Sans Pro"/>
                          <a:ea typeface="Source Sans Pro"/>
                          <a:cs typeface="Source Sans Pro"/>
                          <a:sym typeface="Source Sans Pro"/>
                        </a:rPr>
                        <a:t>) data</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24</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solidFill>
                      <a:srgbClr val="EBEBEB"/>
                    </a:solidFill>
                  </a:tcPr>
                </a:tc>
                <a:extLst>
                  <a:ext uri="{0D108BD9-81ED-4DB2-BD59-A6C34878D82A}">
                    <a16:rowId xmlns:a16="http://schemas.microsoft.com/office/drawing/2014/main" val="10002"/>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a:solidFill>
                        <a:srgbClr val="FFFFFF"/>
                      </a:solidFill>
                      <a:miter lim="400000"/>
                    </a:lnB>
                    <a:noFill/>
                  </a:tcPr>
                </a:tc>
                <a:extLst>
                  <a:ext uri="{0D108BD9-81ED-4DB2-BD59-A6C34878D82A}">
                    <a16:rowId xmlns:a16="http://schemas.microsoft.com/office/drawing/2014/main" val="10003"/>
                  </a:ext>
                </a:extLst>
              </a:tr>
              <a:tr h="1132862">
                <a:tc>
                  <a:txBody>
                    <a:bodyPr/>
                    <a:lstStyle/>
                    <a:p>
                      <a:pPr defTabSz="914400">
                        <a:defRPr sz="1800"/>
                      </a:pPr>
                      <a:r>
                        <a:rPr lang="en-GB" sz="3200" dirty="0">
                          <a:latin typeface="Source Sans Pro"/>
                          <a:ea typeface="Source Sans Pro"/>
                          <a:cs typeface="Source Sans Pro"/>
                          <a:sym typeface="Source Sans Pro"/>
                        </a:rPr>
                        <a:t>Importing and reshaping data</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sz="1800"/>
                      </a:pPr>
                      <a:r>
                        <a:rPr lang="en-GB" sz="3200" dirty="0">
                          <a:latin typeface="Source Sans Pro"/>
                          <a:ea typeface="Source Sans Pro"/>
                          <a:cs typeface="Source Sans Pro"/>
                          <a:sym typeface="Source Sans Pro"/>
                        </a:rPr>
                        <a:t>31</a:t>
                      </a:r>
                      <a:r>
                        <a:rPr lang="en-GB" sz="3200" baseline="30000" dirty="0">
                          <a:latin typeface="Source Sans Pro"/>
                          <a:ea typeface="Source Sans Pro"/>
                          <a:cs typeface="Source Sans Pro"/>
                          <a:sym typeface="Source Sans Pro"/>
                        </a:rPr>
                        <a:t>st</a:t>
                      </a:r>
                      <a:r>
                        <a:rPr lang="en-GB" sz="3200" dirty="0">
                          <a:latin typeface="Source Sans Pro"/>
                          <a:ea typeface="Source Sans Pro"/>
                          <a:cs typeface="Source Sans Pro"/>
                          <a:sym typeface="Source Sans Pro"/>
                        </a:rPr>
                        <a:t> Jan</a:t>
                      </a:r>
                    </a:p>
                  </a:txBody>
                  <a:tcPr marL="50800" marR="50800" marT="50800" marB="50800" anchor="ctr" horzOverflow="overflow">
                    <a:lnL w="63500">
                      <a:solidFill>
                        <a:srgbClr val="FFFFFF"/>
                      </a:solidFill>
                      <a:miter lim="400000"/>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10004"/>
                  </a:ext>
                </a:extLst>
              </a:tr>
              <a:tr h="0">
                <a:tc>
                  <a:txBody>
                    <a:bodyPr/>
                    <a:lstStyle/>
                    <a:p>
                      <a:pPr defTabSz="914400">
                        <a:defRPr sz="1800"/>
                      </a:pP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noFill/>
                  </a:tcPr>
                </a:tc>
                <a:tc>
                  <a:txBody>
                    <a:bodyPr/>
                    <a:lstStyle/>
                    <a:p>
                      <a:pPr defTabSz="914400">
                        <a:defRPr sz="1800"/>
                      </a:pPr>
                      <a:endParaRPr sz="3200" dirty="0">
                        <a:latin typeface="Source Sans Pro"/>
                        <a:ea typeface="Source Sans Pro"/>
                        <a:cs typeface="Source Sans Pro"/>
                        <a:sym typeface="Source Sans Pro"/>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noFill/>
                  </a:tcPr>
                </a:tc>
                <a:extLst>
                  <a:ext uri="{0D108BD9-81ED-4DB2-BD59-A6C34878D82A}">
                    <a16:rowId xmlns:a16="http://schemas.microsoft.com/office/drawing/2014/main" val="1550462026"/>
                  </a:ext>
                </a:extLst>
              </a:tr>
              <a:tr h="1132862">
                <a:tc>
                  <a:txBody>
                    <a:bodyPr/>
                    <a:lstStyle/>
                    <a:p>
                      <a:pPr defTabSz="914400">
                        <a:defRPr sz="1800"/>
                      </a:pPr>
                      <a:r>
                        <a:rPr sz="3200" dirty="0">
                          <a:latin typeface="Source Sans Pro"/>
                          <a:ea typeface="Source Sans Pro"/>
                          <a:cs typeface="Source Sans Pro"/>
                          <a:sym typeface="Source Sans Pro"/>
                        </a:rPr>
                        <a:t>Data Types</a:t>
                      </a:r>
                      <a:r>
                        <a:rPr lang="en-GB" sz="3200" dirty="0">
                          <a:latin typeface="Source Sans Pro"/>
                          <a:ea typeface="Source Sans Pro"/>
                          <a:cs typeface="Source Sans Pro"/>
                          <a:sym typeface="Source Sans Pro"/>
                        </a:rPr>
                        <a:t>: strings, factors, date-times</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7</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1581464784"/>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a:solidFill>
                        <a:srgbClr val="FFFFFF"/>
                      </a:solidFill>
                      <a:miter lim="400000"/>
                    </a:lnT>
                    <a:lnB w="63500" cap="flat" cmpd="sng" algn="ctr">
                      <a:solidFill>
                        <a:srgbClr val="FFFFFF"/>
                      </a:solidFill>
                      <a:prstDash val="solid"/>
                      <a:miter lim="400000"/>
                      <a:headEnd type="none" w="med" len="med"/>
                      <a:tailEnd type="none" w="med" len="med"/>
                    </a:lnB>
                    <a:no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a:solidFill>
                        <a:srgbClr val="FFFFFF"/>
                      </a:solidFill>
                      <a:miter lim="400000"/>
                    </a:lnT>
                    <a:lnB w="63500" cap="flat" cmpd="sng" algn="ctr">
                      <a:solidFill>
                        <a:srgbClr val="FFFFFF"/>
                      </a:solidFill>
                      <a:prstDash val="solid"/>
                      <a:miter lim="400000"/>
                      <a:headEnd type="none" w="med" len="med"/>
                      <a:tailEnd type="none" w="med" len="med"/>
                    </a:lnB>
                    <a:noFill/>
                  </a:tcPr>
                </a:tc>
                <a:extLst>
                  <a:ext uri="{0D108BD9-81ED-4DB2-BD59-A6C34878D82A}">
                    <a16:rowId xmlns:a16="http://schemas.microsoft.com/office/drawing/2014/main" val="1919744957"/>
                  </a:ext>
                </a:extLst>
              </a:tr>
              <a:tr h="1132862">
                <a:tc>
                  <a:txBody>
                    <a:bodyPr/>
                    <a:lstStyle/>
                    <a:p>
                      <a:pPr defTabSz="914400">
                        <a:defRPr sz="1800"/>
                      </a:pPr>
                      <a:r>
                        <a:rPr lang="en-GB" sz="3200" dirty="0">
                          <a:latin typeface="Source Sans Pro"/>
                          <a:ea typeface="Source Sans Pro"/>
                          <a:cs typeface="Source Sans Pro"/>
                          <a:sym typeface="Source Sans Pro"/>
                        </a:rPr>
                        <a:t>Iteration</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14</a:t>
                      </a:r>
                      <a:r>
                        <a:rPr lang="en-GB" sz="3200" baseline="30000" dirty="0">
                          <a:latin typeface="Source Sans Pro"/>
                          <a:ea typeface="Source Sans Pro"/>
                          <a:cs typeface="Source Sans Pro"/>
                          <a:sym typeface="Source Sans Pro"/>
                        </a:rPr>
                        <a:t>th</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333181928"/>
                  </a:ext>
                </a:extLst>
              </a:tr>
              <a:tr h="0">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tc>
                  <a:txBody>
                    <a:bodyPr/>
                    <a:lstStyle/>
                    <a:p>
                      <a:pPr defTabSz="914400">
                        <a:defRPr sz="1800"/>
                      </a:pPr>
                      <a:endParaRPr sz="3200" dirty="0">
                        <a:latin typeface="Source Sans Pro Light"/>
                        <a:ea typeface="Source Sans Pro Light"/>
                        <a:cs typeface="Source Sans Pro Light"/>
                        <a:sym typeface="Source Sans Pro Light"/>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extLst>
                  <a:ext uri="{0D108BD9-81ED-4DB2-BD59-A6C34878D82A}">
                    <a16:rowId xmlns:a16="http://schemas.microsoft.com/office/drawing/2014/main" val="2412824132"/>
                  </a:ext>
                </a:extLst>
              </a:tr>
              <a:tr h="1132862">
                <a:tc>
                  <a:txBody>
                    <a:bodyPr/>
                    <a:lstStyle/>
                    <a:p>
                      <a:pPr defTabSz="914400">
                        <a:defRPr sz="1800"/>
                      </a:pPr>
                      <a:r>
                        <a:rPr lang="en-GB" sz="3200" dirty="0">
                          <a:latin typeface="Source Sans Pro"/>
                          <a:ea typeface="Source Sans Pro"/>
                          <a:cs typeface="Source Sans Pro"/>
                          <a:sym typeface="Source Sans Pro"/>
                        </a:rPr>
                        <a:t>Modelling</a:t>
                      </a:r>
                      <a:endParaRPr sz="3200" dirty="0">
                        <a:latin typeface="Source Sans Pro"/>
                        <a:ea typeface="Source Sans Pro"/>
                        <a:cs typeface="Source Sans Pro"/>
                        <a:sym typeface="Source Sans Pro"/>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21</a:t>
                      </a:r>
                      <a:r>
                        <a:rPr lang="en-GB" sz="3200" baseline="30000" dirty="0">
                          <a:latin typeface="Source Sans Pro"/>
                          <a:ea typeface="Source Sans Pro"/>
                          <a:cs typeface="Source Sans Pro"/>
                          <a:sym typeface="Source Sans Pro"/>
                        </a:rPr>
                        <a:t>st</a:t>
                      </a:r>
                      <a:r>
                        <a:rPr lang="en-GB" sz="3200" dirty="0">
                          <a:latin typeface="Source Sans Pro"/>
                          <a:ea typeface="Source Sans Pro"/>
                          <a:cs typeface="Source Sans Pro"/>
                          <a:sym typeface="Source Sans Pro"/>
                        </a:rPr>
                        <a:t> Feb</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rgbClr val="EBEBEB"/>
                    </a:solidFill>
                  </a:tcPr>
                </a:tc>
                <a:extLst>
                  <a:ext uri="{0D108BD9-81ED-4DB2-BD59-A6C34878D82A}">
                    <a16:rowId xmlns:a16="http://schemas.microsoft.com/office/drawing/2014/main" val="805305682"/>
                  </a:ext>
                </a:extLst>
              </a:tr>
              <a:tr h="0">
                <a:tc>
                  <a:txBody>
                    <a:bodyPr/>
                    <a:lstStyle/>
                    <a:p>
                      <a:pPr defTabSz="914400">
                        <a:defRPr sz="1800"/>
                      </a:pPr>
                      <a:endParaRPr lang="en-GB" sz="3200" dirty="0">
                        <a:latin typeface="Source Sans Pro Light"/>
                        <a:ea typeface="Source Sans Pro Light"/>
                        <a:cs typeface="Source Sans Pro Light"/>
                        <a:sym typeface="Source Sans Pro Light"/>
                      </a:endParaRP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tc>
                  <a:txBody>
                    <a:bodyPr/>
                    <a:lstStyle/>
                    <a:p>
                      <a:pPr defTabSz="914400">
                        <a:defRPr sz="1800"/>
                      </a:pPr>
                      <a:endParaRPr lang="en-GB" sz="3200" dirty="0">
                        <a:latin typeface="Source Sans Pro Light"/>
                        <a:ea typeface="Source Sans Pro Light"/>
                        <a:cs typeface="Source Sans Pro Light"/>
                        <a:sym typeface="Source Sans Pro Light"/>
                      </a:endParaRP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cap="flat" cmpd="sng" algn="ctr">
                      <a:solidFill>
                        <a:srgbClr val="FFFFFF"/>
                      </a:solidFill>
                      <a:prstDash val="solid"/>
                      <a:miter lim="400000"/>
                      <a:headEnd type="none" w="med" len="med"/>
                      <a:tailEnd type="none" w="med" len="med"/>
                    </a:lnB>
                    <a:solidFill>
                      <a:schemeClr val="bg1"/>
                    </a:solidFill>
                  </a:tcPr>
                </a:tc>
                <a:extLst>
                  <a:ext uri="{0D108BD9-81ED-4DB2-BD59-A6C34878D82A}">
                    <a16:rowId xmlns:a16="http://schemas.microsoft.com/office/drawing/2014/main" val="2466891699"/>
                  </a:ext>
                </a:extLst>
              </a:tr>
              <a:tr h="1132862">
                <a:tc>
                  <a:txBody>
                    <a:bodyPr/>
                    <a:lstStyle/>
                    <a:p>
                      <a:pPr defTabSz="914400">
                        <a:defRPr sz="1800"/>
                      </a:pPr>
                      <a:r>
                        <a:rPr lang="en-GB" sz="3200" dirty="0">
                          <a:latin typeface="Source Sans Pro"/>
                          <a:ea typeface="Source Sans Pro"/>
                          <a:cs typeface="Source Sans Pro"/>
                          <a:sym typeface="Source Sans Pro"/>
                        </a:rPr>
                        <a:t>Reproducible reporting</a:t>
                      </a:r>
                    </a:p>
                  </a:txBody>
                  <a:tcPr marL="50800" marR="50800" marT="50800" marB="50800" anchor="ctr" horzOverflow="overflow">
                    <a:lnL w="63500">
                      <a:solidFill>
                        <a:srgbClr val="FFFFFF"/>
                      </a:solidFill>
                      <a:miter lim="400000"/>
                    </a:lnL>
                    <a:lnR w="63500" cap="flat" cmpd="sng" algn="ctr">
                      <a:solidFill>
                        <a:srgbClr val="FFFFFF"/>
                      </a:solidFill>
                      <a:prstDash val="solid"/>
                      <a:miter lim="400000"/>
                      <a:headEnd type="none" w="med" len="med"/>
                      <a:tailEnd type="none" w="med" len="med"/>
                    </a:lnR>
                    <a:lnT w="63500" cap="flat" cmpd="sng" algn="ctr">
                      <a:solidFill>
                        <a:srgbClr val="FFFFFF"/>
                      </a:solidFill>
                      <a:prstDash val="solid"/>
                      <a:miter lim="400000"/>
                      <a:headEnd type="none" w="med" len="med"/>
                      <a:tailEnd type="none" w="med" len="med"/>
                    </a:lnT>
                    <a:lnB w="63500">
                      <a:solidFill>
                        <a:srgbClr val="FFFFFF"/>
                      </a:solidFill>
                      <a:miter lim="400000"/>
                    </a:lnB>
                    <a:solidFill>
                      <a:srgbClr val="EBEBEB"/>
                    </a:solidFill>
                  </a:tcPr>
                </a:tc>
                <a:tc>
                  <a:txBody>
                    <a:bodyPr/>
                    <a:lstStyle/>
                    <a:p>
                      <a:pPr defTabSz="914400">
                        <a:defRPr sz="1800"/>
                      </a:pPr>
                      <a:r>
                        <a:rPr lang="en-GB" sz="3200" dirty="0">
                          <a:latin typeface="Source Sans Pro"/>
                          <a:ea typeface="Source Sans Pro"/>
                          <a:cs typeface="Source Sans Pro"/>
                          <a:sym typeface="Source Sans Pro"/>
                        </a:rPr>
                        <a:t>TBD</a:t>
                      </a:r>
                    </a:p>
                  </a:txBody>
                  <a:tcPr marL="50800" marR="50800" marT="50800" marB="50800" anchor="ctr" horzOverflow="overflow">
                    <a:lnL w="63500" cap="flat" cmpd="sng" algn="ctr">
                      <a:solidFill>
                        <a:srgbClr val="FFFFFF"/>
                      </a:solidFill>
                      <a:prstDash val="solid"/>
                      <a:miter lim="400000"/>
                      <a:headEnd type="none" w="med" len="med"/>
                      <a:tailEnd type="none" w="med" len="med"/>
                    </a:lnL>
                    <a:lnR w="63500">
                      <a:solidFill>
                        <a:srgbClr val="FFFFFF"/>
                      </a:solidFill>
                      <a:miter lim="400000"/>
                    </a:lnR>
                    <a:lnT w="63500" cap="flat" cmpd="sng" algn="ctr">
                      <a:solidFill>
                        <a:srgbClr val="FFFFFF"/>
                      </a:solidFill>
                      <a:prstDash val="solid"/>
                      <a:miter lim="400000"/>
                      <a:headEnd type="none" w="med" len="med"/>
                      <a:tailEnd type="none" w="med" len="med"/>
                    </a:lnT>
                    <a:lnB w="63500">
                      <a:solidFill>
                        <a:srgbClr val="FFFFFF"/>
                      </a:solidFill>
                      <a:miter lim="400000"/>
                    </a:lnB>
                    <a:solidFill>
                      <a:srgbClr val="EBEBEB"/>
                    </a:solidFill>
                  </a:tcPr>
                </a:tc>
                <a:extLst>
                  <a:ext uri="{0D108BD9-81ED-4DB2-BD59-A6C34878D82A}">
                    <a16:rowId xmlns:a16="http://schemas.microsoft.com/office/drawing/2014/main" val="1410960536"/>
                  </a:ext>
                </a:extLst>
              </a:tr>
            </a:tbl>
          </a:graphicData>
        </a:graphic>
      </p:graphicFrame>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935" name="tidyverse"/>
          <p:cNvSpPr txBox="1"/>
          <p:nvPr/>
        </p:nvSpPr>
        <p:spPr>
          <a:xfrm>
            <a:off x="8666446" y="779944"/>
            <a:ext cx="7051108"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3400">
                <a:latin typeface="Source Sans Pro"/>
                <a:ea typeface="Source Sans Pro"/>
                <a:cs typeface="Source Sans Pro"/>
                <a:sym typeface="Source Sans Pro"/>
              </a:defRPr>
            </a:lvl1pPr>
          </a:lstStyle>
          <a:p>
            <a:r>
              <a:t>tidyverse</a:t>
            </a:r>
          </a:p>
        </p:txBody>
      </p:sp>
      <p:sp>
        <p:nvSpPr>
          <p:cNvPr id="936" name="An R package that serves as a short cut for installing and loading the components of the tidyverse."/>
          <p:cNvSpPr txBox="1"/>
          <p:nvPr/>
        </p:nvSpPr>
        <p:spPr>
          <a:xfrm>
            <a:off x="5012215" y="3121943"/>
            <a:ext cx="17334622" cy="319442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lgn="l">
              <a:defRPr sz="6000">
                <a:latin typeface="Source Sans Pro"/>
                <a:ea typeface="Source Sans Pro"/>
                <a:cs typeface="Source Sans Pro"/>
                <a:sym typeface="Source Sans Pro"/>
              </a:defRPr>
            </a:lvl1pPr>
          </a:lstStyle>
          <a:p>
            <a:r>
              <a:t>An R package that serves as a short cut for installing and loading the components of the tidyverse.</a:t>
            </a:r>
          </a:p>
        </p:txBody>
      </p:sp>
      <p:grpSp>
        <p:nvGrpSpPr>
          <p:cNvPr id="946" name="Group"/>
          <p:cNvGrpSpPr/>
          <p:nvPr/>
        </p:nvGrpSpPr>
        <p:grpSpPr>
          <a:xfrm>
            <a:off x="2037163" y="3802350"/>
            <a:ext cx="2371594" cy="1833608"/>
            <a:chOff x="0" y="0"/>
            <a:chExt cx="2371592" cy="1833606"/>
          </a:xfrm>
        </p:grpSpPr>
        <p:sp>
          <p:nvSpPr>
            <p:cNvPr id="937" name="Rectangle"/>
            <p:cNvSpPr/>
            <p:nvPr/>
          </p:nvSpPr>
          <p:spPr>
            <a:xfrm>
              <a:off x="386696" y="7501"/>
              <a:ext cx="1984897" cy="1508523"/>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38" name="Rectangle"/>
            <p:cNvSpPr/>
            <p:nvPr/>
          </p:nvSpPr>
          <p:spPr>
            <a:xfrm>
              <a:off x="366847" y="325085"/>
              <a:ext cx="1984897" cy="1190939"/>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39" name="Rectangle"/>
            <p:cNvSpPr/>
            <p:nvPr/>
          </p:nvSpPr>
          <p:spPr>
            <a:xfrm rot="19050000">
              <a:off x="99830" y="109142"/>
              <a:ext cx="516074" cy="496225"/>
            </a:xfrm>
            <a:prstGeom prst="rect">
              <a:avLst/>
            </a:prstGeom>
            <a:solidFill>
              <a:srgbClr val="E0C2A6"/>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0" name="Triangle"/>
            <p:cNvSpPr/>
            <p:nvPr/>
          </p:nvSpPr>
          <p:spPr>
            <a:xfrm rot="10800000" flipH="1">
              <a:off x="1974613" y="1516023"/>
              <a:ext cx="377131" cy="31758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1" name="Rectangle"/>
            <p:cNvSpPr/>
            <p:nvPr/>
          </p:nvSpPr>
          <p:spPr>
            <a:xfrm>
              <a:off x="9565" y="325085"/>
              <a:ext cx="1984898" cy="1508522"/>
            </a:xfrm>
            <a:prstGeom prst="rect">
              <a:avLst/>
            </a:pr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2" name="Triangle"/>
            <p:cNvSpPr/>
            <p:nvPr/>
          </p:nvSpPr>
          <p:spPr>
            <a:xfrm rot="16200000" flipH="1">
              <a:off x="962316"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3" name="Triangle"/>
            <p:cNvSpPr/>
            <p:nvPr/>
          </p:nvSpPr>
          <p:spPr>
            <a:xfrm rot="5400000">
              <a:off x="-367565" y="741913"/>
              <a:ext cx="1409278" cy="6550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gradFill flip="none" rotWithShape="1">
              <a:gsLst>
                <a:gs pos="0">
                  <a:srgbClr val="D6A979"/>
                </a:gs>
                <a:gs pos="100000">
                  <a:srgbClr val="BD8E5E"/>
                </a:gs>
              </a:gsLst>
              <a:lin ang="13800000" scaled="0"/>
            </a:gra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4" name="Triangle"/>
            <p:cNvSpPr/>
            <p:nvPr/>
          </p:nvSpPr>
          <p:spPr>
            <a:xfrm rot="10800000" flipH="1">
              <a:off x="9565" y="325085"/>
              <a:ext cx="1984898" cy="119093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D9B38C"/>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sp>
          <p:nvSpPr>
            <p:cNvPr id="945" name="Triangle"/>
            <p:cNvSpPr/>
            <p:nvPr/>
          </p:nvSpPr>
          <p:spPr>
            <a:xfrm flipH="1">
              <a:off x="1974613" y="47199"/>
              <a:ext cx="377131" cy="31758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0" y="0"/>
                  </a:lnTo>
                  <a:close/>
                </a:path>
              </a:pathLst>
            </a:custGeom>
            <a:solidFill>
              <a:srgbClr val="D6A979"/>
            </a:solidFill>
            <a:ln w="12700" cap="flat">
              <a:noFill/>
              <a:miter lim="400000"/>
            </a:ln>
            <a:effectLst/>
          </p:spPr>
          <p:txBody>
            <a:bodyPr wrap="square" lIns="71437" tIns="71437" rIns="71437" bIns="71437" numCol="1" anchor="ctr">
              <a:noAutofit/>
            </a:bodyPr>
            <a:lstStyle/>
            <a:p>
              <a:pPr>
                <a:defRPr sz="5200">
                  <a:solidFill>
                    <a:srgbClr val="FFFFFF"/>
                  </a:solidFill>
                  <a:effectLst>
                    <a:outerShdw blurRad="38100" dist="12700" dir="5400000" rotWithShape="0">
                      <a:srgbClr val="000000">
                        <a:alpha val="50000"/>
                      </a:srgbClr>
                    </a:outerShdw>
                  </a:effectLst>
                </a:defRPr>
              </a:pPr>
              <a:endParaRPr/>
            </a:p>
          </p:txBody>
        </p:sp>
      </p:grpSp>
      <p:sp>
        <p:nvSpPr>
          <p:cNvPr id="947" name="Rectangle"/>
          <p:cNvSpPr/>
          <p:nvPr/>
        </p:nvSpPr>
        <p:spPr>
          <a:xfrm>
            <a:off x="5044821" y="6458515"/>
            <a:ext cx="16552259" cy="1583291"/>
          </a:xfrm>
          <a:prstGeom prst="rect">
            <a:avLst/>
          </a:prstGeom>
          <a:solidFill>
            <a:srgbClr val="F0F2F4"/>
          </a:solidFill>
          <a:ln w="12700">
            <a:solidFill>
              <a:srgbClr val="000000"/>
            </a:solidFill>
            <a:miter lim="400000"/>
          </a:ln>
        </p:spPr>
        <p:txBody>
          <a:bodyPr lIns="50800" tIns="50800" rIns="50800" bIns="50800" anchor="ctr"/>
          <a:lstStyle/>
          <a:p>
            <a:pPr>
              <a:defRPr sz="4000">
                <a:solidFill>
                  <a:srgbClr val="FFFFFF"/>
                </a:solidFill>
                <a:effectLst>
                  <a:outerShdw blurRad="38100" dist="12700" dir="5400000" rotWithShape="0">
                    <a:srgbClr val="000000">
                      <a:alpha val="50000"/>
                    </a:srgbClr>
                  </a:outerShdw>
                </a:effectLst>
              </a:defRPr>
            </a:pPr>
            <a:endParaRPr/>
          </a:p>
        </p:txBody>
      </p:sp>
      <p:sp>
        <p:nvSpPr>
          <p:cNvPr id="948" name="library(&quot;tidyverse&quot;)"/>
          <p:cNvSpPr txBox="1"/>
          <p:nvPr/>
        </p:nvSpPr>
        <p:spPr>
          <a:xfrm>
            <a:off x="5243339" y="6683310"/>
            <a:ext cx="12223986" cy="133363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lvl1pPr algn="l">
              <a:spcBef>
                <a:spcPts val="1500"/>
              </a:spcBef>
              <a:defRPr sz="6400">
                <a:solidFill>
                  <a:schemeClr val="accent1"/>
                </a:solidFill>
                <a:latin typeface="Monaco"/>
                <a:ea typeface="Monaco"/>
                <a:cs typeface="Monaco"/>
                <a:sym typeface="Monaco"/>
              </a:defRPr>
            </a:lvl1pPr>
          </a:lstStyle>
          <a:p>
            <a:r>
              <a:t>library("tidyverse")</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7"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983" name="Group"/>
          <p:cNvGrpSpPr/>
          <p:nvPr/>
        </p:nvGrpSpPr>
        <p:grpSpPr>
          <a:xfrm>
            <a:off x="1916092" y="581720"/>
            <a:ext cx="9339650" cy="12554801"/>
            <a:chOff x="0" y="0"/>
            <a:chExt cx="9339649" cy="12554799"/>
          </a:xfrm>
        </p:grpSpPr>
        <p:sp>
          <p:nvSpPr>
            <p:cNvPr id="978"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79" name="install.packages(&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install.packages("tidyverse")</a:t>
              </a:r>
            </a:p>
          </p:txBody>
        </p:sp>
        <p:sp>
          <p:nvSpPr>
            <p:cNvPr id="980"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81"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2" name="install.packages(&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install.packages("ggplot2")</a:t>
              </a:r>
            </a:p>
            <a:p>
              <a:pPr algn="l" defTabSz="356362">
                <a:spcBef>
                  <a:spcPts val="900"/>
                </a:spcBef>
                <a:defRPr sz="2318">
                  <a:solidFill>
                    <a:schemeClr val="accent1"/>
                  </a:solidFill>
                  <a:latin typeface="Monaco"/>
                  <a:ea typeface="Monaco"/>
                  <a:cs typeface="Monaco"/>
                  <a:sym typeface="Monaco"/>
                </a:defRPr>
              </a:pPr>
              <a:r>
                <a:t>install.packages("dplyr")</a:t>
              </a:r>
            </a:p>
            <a:p>
              <a:pPr algn="l" defTabSz="356362">
                <a:spcBef>
                  <a:spcPts val="900"/>
                </a:spcBef>
                <a:defRPr sz="2318">
                  <a:solidFill>
                    <a:schemeClr val="accent1"/>
                  </a:solidFill>
                  <a:latin typeface="Monaco"/>
                  <a:ea typeface="Monaco"/>
                  <a:cs typeface="Monaco"/>
                  <a:sym typeface="Monaco"/>
                </a:defRPr>
              </a:pPr>
              <a:r>
                <a:t>install.packages("tidyr")</a:t>
              </a:r>
            </a:p>
            <a:p>
              <a:pPr algn="l" defTabSz="356362">
                <a:spcBef>
                  <a:spcPts val="900"/>
                </a:spcBef>
                <a:defRPr sz="2318">
                  <a:solidFill>
                    <a:schemeClr val="accent1"/>
                  </a:solidFill>
                  <a:latin typeface="Monaco"/>
                  <a:ea typeface="Monaco"/>
                  <a:cs typeface="Monaco"/>
                  <a:sym typeface="Monaco"/>
                </a:defRPr>
              </a:pPr>
              <a:r>
                <a:t>install.packages("readr")</a:t>
              </a:r>
            </a:p>
            <a:p>
              <a:pPr algn="l" defTabSz="356362">
                <a:spcBef>
                  <a:spcPts val="900"/>
                </a:spcBef>
                <a:defRPr sz="2318">
                  <a:solidFill>
                    <a:schemeClr val="accent1"/>
                  </a:solidFill>
                  <a:latin typeface="Monaco"/>
                  <a:ea typeface="Monaco"/>
                  <a:cs typeface="Monaco"/>
                  <a:sym typeface="Monaco"/>
                </a:defRPr>
              </a:pPr>
              <a:r>
                <a:t>install.packages("purrr")</a:t>
              </a:r>
            </a:p>
            <a:p>
              <a:pPr algn="l" defTabSz="356362">
                <a:spcBef>
                  <a:spcPts val="900"/>
                </a:spcBef>
                <a:defRPr sz="2318">
                  <a:solidFill>
                    <a:schemeClr val="accent1"/>
                  </a:solidFill>
                  <a:latin typeface="Monaco"/>
                  <a:ea typeface="Monaco"/>
                  <a:cs typeface="Monaco"/>
                  <a:sym typeface="Monaco"/>
                </a:defRPr>
              </a:pPr>
              <a:r>
                <a:t>install.packages("tibble")</a:t>
              </a:r>
            </a:p>
            <a:p>
              <a:pPr algn="l" defTabSz="356362">
                <a:spcBef>
                  <a:spcPts val="900"/>
                </a:spcBef>
                <a:defRPr sz="2318">
                  <a:solidFill>
                    <a:srgbClr val="A6AAA9"/>
                  </a:solidFill>
                  <a:latin typeface="Monaco"/>
                  <a:ea typeface="Monaco"/>
                  <a:cs typeface="Monaco"/>
                  <a:sym typeface="Monaco"/>
                </a:defRPr>
              </a:pPr>
              <a:r>
                <a:t>install.packages("hms")</a:t>
              </a:r>
            </a:p>
            <a:p>
              <a:pPr algn="l" defTabSz="356362">
                <a:spcBef>
                  <a:spcPts val="900"/>
                </a:spcBef>
                <a:defRPr sz="2318">
                  <a:solidFill>
                    <a:srgbClr val="A6AAA9"/>
                  </a:solidFill>
                  <a:latin typeface="Monaco"/>
                  <a:ea typeface="Monaco"/>
                  <a:cs typeface="Monaco"/>
                  <a:sym typeface="Monaco"/>
                </a:defRPr>
              </a:pPr>
              <a:r>
                <a:t>install.packages("stringr")</a:t>
              </a:r>
            </a:p>
            <a:p>
              <a:pPr algn="l" defTabSz="356362">
                <a:spcBef>
                  <a:spcPts val="900"/>
                </a:spcBef>
                <a:defRPr sz="2318">
                  <a:solidFill>
                    <a:srgbClr val="A6AAA9"/>
                  </a:solidFill>
                  <a:latin typeface="Monaco"/>
                  <a:ea typeface="Monaco"/>
                  <a:cs typeface="Monaco"/>
                  <a:sym typeface="Monaco"/>
                </a:defRPr>
              </a:pPr>
              <a:r>
                <a:t>install.packages("lubridate")</a:t>
              </a:r>
            </a:p>
            <a:p>
              <a:pPr algn="l" defTabSz="356362">
                <a:spcBef>
                  <a:spcPts val="900"/>
                </a:spcBef>
                <a:defRPr sz="2318">
                  <a:solidFill>
                    <a:srgbClr val="A6AAA9"/>
                  </a:solidFill>
                  <a:latin typeface="Monaco"/>
                  <a:ea typeface="Monaco"/>
                  <a:cs typeface="Monaco"/>
                  <a:sym typeface="Monaco"/>
                </a:defRPr>
              </a:pPr>
              <a:r>
                <a:t>install.packages("forcats")</a:t>
              </a:r>
            </a:p>
            <a:p>
              <a:pPr algn="l" defTabSz="356362">
                <a:spcBef>
                  <a:spcPts val="900"/>
                </a:spcBef>
                <a:defRPr sz="2318">
                  <a:solidFill>
                    <a:srgbClr val="A6AAA9"/>
                  </a:solidFill>
                  <a:latin typeface="Monaco"/>
                  <a:ea typeface="Monaco"/>
                  <a:cs typeface="Monaco"/>
                  <a:sym typeface="Monaco"/>
                </a:defRPr>
              </a:pPr>
              <a:r>
                <a:t>install.packages("DBI")</a:t>
              </a:r>
            </a:p>
            <a:p>
              <a:pPr algn="l" defTabSz="356362">
                <a:spcBef>
                  <a:spcPts val="900"/>
                </a:spcBef>
                <a:defRPr sz="2318">
                  <a:solidFill>
                    <a:srgbClr val="A6AAA9"/>
                  </a:solidFill>
                  <a:latin typeface="Monaco"/>
                  <a:ea typeface="Monaco"/>
                  <a:cs typeface="Monaco"/>
                  <a:sym typeface="Monaco"/>
                </a:defRPr>
              </a:pPr>
              <a:r>
                <a:t>install.packages("haven")</a:t>
              </a:r>
            </a:p>
            <a:p>
              <a:pPr algn="l" defTabSz="356362">
                <a:spcBef>
                  <a:spcPts val="900"/>
                </a:spcBef>
                <a:defRPr sz="2318">
                  <a:solidFill>
                    <a:srgbClr val="A6AAA9"/>
                  </a:solidFill>
                  <a:latin typeface="Monaco"/>
                  <a:ea typeface="Monaco"/>
                  <a:cs typeface="Monaco"/>
                  <a:sym typeface="Monaco"/>
                </a:defRPr>
              </a:pPr>
              <a:r>
                <a:t>install.packages("httr")</a:t>
              </a:r>
            </a:p>
            <a:p>
              <a:pPr algn="l" defTabSz="356362">
                <a:spcBef>
                  <a:spcPts val="900"/>
                </a:spcBef>
                <a:defRPr sz="2318">
                  <a:solidFill>
                    <a:srgbClr val="A6AAA9"/>
                  </a:solidFill>
                  <a:latin typeface="Monaco"/>
                  <a:ea typeface="Monaco"/>
                  <a:cs typeface="Monaco"/>
                  <a:sym typeface="Monaco"/>
                </a:defRPr>
              </a:pPr>
              <a:r>
                <a:t>install.packages("jsonlite")</a:t>
              </a:r>
            </a:p>
            <a:p>
              <a:pPr algn="l" defTabSz="356362">
                <a:spcBef>
                  <a:spcPts val="900"/>
                </a:spcBef>
                <a:defRPr sz="2318">
                  <a:solidFill>
                    <a:srgbClr val="A6AAA9"/>
                  </a:solidFill>
                  <a:latin typeface="Monaco"/>
                  <a:ea typeface="Monaco"/>
                  <a:cs typeface="Monaco"/>
                  <a:sym typeface="Monaco"/>
                </a:defRPr>
              </a:pPr>
              <a:r>
                <a:t>install.packages("readxl")</a:t>
              </a:r>
            </a:p>
            <a:p>
              <a:pPr algn="l" defTabSz="356362">
                <a:spcBef>
                  <a:spcPts val="900"/>
                </a:spcBef>
                <a:defRPr sz="2318">
                  <a:solidFill>
                    <a:srgbClr val="A6AAA9"/>
                  </a:solidFill>
                  <a:latin typeface="Monaco"/>
                  <a:ea typeface="Monaco"/>
                  <a:cs typeface="Monaco"/>
                  <a:sym typeface="Monaco"/>
                </a:defRPr>
              </a:pPr>
              <a:r>
                <a:t>install.packages("rvest")</a:t>
              </a:r>
            </a:p>
            <a:p>
              <a:pPr algn="l" defTabSz="356362">
                <a:spcBef>
                  <a:spcPts val="900"/>
                </a:spcBef>
                <a:defRPr sz="2318">
                  <a:solidFill>
                    <a:srgbClr val="A6AAA9"/>
                  </a:solidFill>
                  <a:latin typeface="Monaco"/>
                  <a:ea typeface="Monaco"/>
                  <a:cs typeface="Monaco"/>
                  <a:sym typeface="Monaco"/>
                </a:defRPr>
              </a:pPr>
              <a:r>
                <a:t>install.packages("xml2")</a:t>
              </a:r>
            </a:p>
            <a:p>
              <a:pPr algn="l" defTabSz="356362">
                <a:spcBef>
                  <a:spcPts val="900"/>
                </a:spcBef>
                <a:defRPr sz="2318">
                  <a:solidFill>
                    <a:srgbClr val="A6AAA9"/>
                  </a:solidFill>
                  <a:latin typeface="Monaco"/>
                  <a:ea typeface="Monaco"/>
                  <a:cs typeface="Monaco"/>
                  <a:sym typeface="Monaco"/>
                </a:defRPr>
              </a:pPr>
              <a:r>
                <a:t>install.packages("modelr")</a:t>
              </a:r>
            </a:p>
            <a:p>
              <a:pPr algn="l" defTabSz="356362">
                <a:spcBef>
                  <a:spcPts val="900"/>
                </a:spcBef>
                <a:defRPr sz="2318">
                  <a:solidFill>
                    <a:srgbClr val="A6AAA9"/>
                  </a:solidFill>
                  <a:latin typeface="Monaco"/>
                  <a:ea typeface="Monaco"/>
                  <a:cs typeface="Monaco"/>
                  <a:sym typeface="Monaco"/>
                </a:defRPr>
              </a:pPr>
              <a:r>
                <a:t>install.packages("broom")</a:t>
              </a:r>
            </a:p>
          </p:txBody>
        </p:sp>
      </p:grpSp>
      <p:grpSp>
        <p:nvGrpSpPr>
          <p:cNvPr id="989" name="Group"/>
          <p:cNvGrpSpPr/>
          <p:nvPr/>
        </p:nvGrpSpPr>
        <p:grpSpPr>
          <a:xfrm>
            <a:off x="13128257" y="579479"/>
            <a:ext cx="9339650" cy="12554801"/>
            <a:chOff x="0" y="0"/>
            <a:chExt cx="9339649" cy="12554799"/>
          </a:xfrm>
        </p:grpSpPr>
        <p:sp>
          <p:nvSpPr>
            <p:cNvPr id="984" name="Rectangle"/>
            <p:cNvSpPr/>
            <p:nvPr/>
          </p:nvSpPr>
          <p:spPr>
            <a:xfrm>
              <a:off x="7235" y="0"/>
              <a:ext cx="9325179" cy="1253360"/>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5" name="library(&quot;tidyverse&quot;)"/>
            <p:cNvSpPr txBox="1"/>
            <p:nvPr/>
          </p:nvSpPr>
          <p:spPr>
            <a:xfrm>
              <a:off x="205754" y="224795"/>
              <a:ext cx="9049023" cy="87029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lvl1pPr algn="l">
                <a:spcBef>
                  <a:spcPts val="1500"/>
                </a:spcBef>
                <a:defRPr sz="4000">
                  <a:solidFill>
                    <a:schemeClr val="accent1"/>
                  </a:solidFill>
                  <a:latin typeface="Monaco"/>
                  <a:ea typeface="Monaco"/>
                  <a:cs typeface="Monaco"/>
                  <a:sym typeface="Monaco"/>
                </a:defRPr>
              </a:lvl1pPr>
            </a:lstStyle>
            <a:p>
              <a:r>
                <a:t>library("tidyverse")</a:t>
              </a:r>
            </a:p>
          </p:txBody>
        </p:sp>
        <p:sp>
          <p:nvSpPr>
            <p:cNvPr id="986" name="does the equivalent of"/>
            <p:cNvSpPr txBox="1"/>
            <p:nvPr/>
          </p:nvSpPr>
          <p:spPr>
            <a:xfrm>
              <a:off x="0" y="1213627"/>
              <a:ext cx="9339650" cy="13731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rmAutofit/>
            </a:bodyPr>
            <a:lstStyle>
              <a:lvl1pPr algn="l">
                <a:defRPr sz="5000">
                  <a:latin typeface="Source Sans Pro"/>
                  <a:ea typeface="Source Sans Pro"/>
                  <a:cs typeface="Source Sans Pro"/>
                  <a:sym typeface="Source Sans Pro"/>
                </a:defRPr>
              </a:lvl1pPr>
            </a:lstStyle>
            <a:p>
              <a:r>
                <a:t>does the equivalent of</a:t>
              </a:r>
            </a:p>
          </p:txBody>
        </p:sp>
        <p:sp>
          <p:nvSpPr>
            <p:cNvPr id="987" name="Rectangle"/>
            <p:cNvSpPr/>
            <p:nvPr/>
          </p:nvSpPr>
          <p:spPr>
            <a:xfrm>
              <a:off x="7235" y="2711689"/>
              <a:ext cx="9325179" cy="9843111"/>
            </a:xfrm>
            <a:prstGeom prst="rect">
              <a:avLst/>
            </a:prstGeom>
            <a:solidFill>
              <a:srgbClr val="F0F2F4"/>
            </a:solidFill>
            <a:ln w="12700" cap="flat">
              <a:solidFill>
                <a:srgbClr val="000000"/>
              </a:solidFill>
              <a:prstDash val="solid"/>
              <a:miter lim="400000"/>
            </a:ln>
            <a:effectLst/>
          </p:spPr>
          <p:txBody>
            <a:bodyPr wrap="square" lIns="50800" tIns="50800" rIns="50800" bIns="50800" numCol="1" anchor="ctr">
              <a:noAutofit/>
            </a:bodyPr>
            <a:lstStyle/>
            <a:p>
              <a:pPr>
                <a:defRPr sz="4000">
                  <a:solidFill>
                    <a:srgbClr val="FFFFFF"/>
                  </a:solidFill>
                  <a:effectLst>
                    <a:outerShdw blurRad="38100" dist="12700" dir="5400000" rotWithShape="0">
                      <a:srgbClr val="000000">
                        <a:alpha val="50000"/>
                      </a:srgbClr>
                    </a:outerShdw>
                  </a:effectLst>
                </a:defRPr>
              </a:pPr>
              <a:endParaRPr/>
            </a:p>
          </p:txBody>
        </p:sp>
        <p:sp>
          <p:nvSpPr>
            <p:cNvPr id="988" name="library(&quot;ggplot2&quot;)…"/>
            <p:cNvSpPr txBox="1"/>
            <p:nvPr/>
          </p:nvSpPr>
          <p:spPr>
            <a:xfrm>
              <a:off x="205754" y="2734391"/>
              <a:ext cx="9049023" cy="979770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t">
              <a:normAutofit/>
            </a:bodyPr>
            <a:lstStyle/>
            <a:p>
              <a:pPr algn="l" defTabSz="356362">
                <a:spcBef>
                  <a:spcPts val="900"/>
                </a:spcBef>
                <a:defRPr sz="2318">
                  <a:solidFill>
                    <a:schemeClr val="accent1"/>
                  </a:solidFill>
                  <a:latin typeface="Monaco"/>
                  <a:ea typeface="Monaco"/>
                  <a:cs typeface="Monaco"/>
                  <a:sym typeface="Monaco"/>
                </a:defRPr>
              </a:pPr>
              <a:r>
                <a:t>library("ggplot2")</a:t>
              </a:r>
            </a:p>
            <a:p>
              <a:pPr algn="l" defTabSz="356362">
                <a:spcBef>
                  <a:spcPts val="900"/>
                </a:spcBef>
                <a:defRPr sz="2318">
                  <a:solidFill>
                    <a:schemeClr val="accent1"/>
                  </a:solidFill>
                  <a:latin typeface="Monaco"/>
                  <a:ea typeface="Monaco"/>
                  <a:cs typeface="Monaco"/>
                  <a:sym typeface="Monaco"/>
                </a:defRPr>
              </a:pPr>
              <a:r>
                <a:t>library("dplyr")</a:t>
              </a:r>
            </a:p>
            <a:p>
              <a:pPr algn="l" defTabSz="356362">
                <a:spcBef>
                  <a:spcPts val="900"/>
                </a:spcBef>
                <a:defRPr sz="2318">
                  <a:solidFill>
                    <a:schemeClr val="accent1"/>
                  </a:solidFill>
                  <a:latin typeface="Monaco"/>
                  <a:ea typeface="Monaco"/>
                  <a:cs typeface="Monaco"/>
                  <a:sym typeface="Monaco"/>
                </a:defRPr>
              </a:pPr>
              <a:r>
                <a:t>library("tidyr")</a:t>
              </a:r>
            </a:p>
            <a:p>
              <a:pPr algn="l" defTabSz="356362">
                <a:spcBef>
                  <a:spcPts val="900"/>
                </a:spcBef>
                <a:defRPr sz="2318">
                  <a:solidFill>
                    <a:schemeClr val="accent1"/>
                  </a:solidFill>
                  <a:latin typeface="Monaco"/>
                  <a:ea typeface="Monaco"/>
                  <a:cs typeface="Monaco"/>
                  <a:sym typeface="Monaco"/>
                </a:defRPr>
              </a:pPr>
              <a:r>
                <a:t>library("readr")</a:t>
              </a:r>
            </a:p>
            <a:p>
              <a:pPr algn="l" defTabSz="356362">
                <a:spcBef>
                  <a:spcPts val="900"/>
                </a:spcBef>
                <a:defRPr sz="2318">
                  <a:solidFill>
                    <a:schemeClr val="accent1"/>
                  </a:solidFill>
                  <a:latin typeface="Monaco"/>
                  <a:ea typeface="Monaco"/>
                  <a:cs typeface="Monaco"/>
                  <a:sym typeface="Monaco"/>
                </a:defRPr>
              </a:pPr>
              <a:r>
                <a:t>library("purrr")</a:t>
              </a:r>
            </a:p>
            <a:p>
              <a:pPr algn="l" defTabSz="356362">
                <a:spcBef>
                  <a:spcPts val="900"/>
                </a:spcBef>
                <a:defRPr sz="2318">
                  <a:solidFill>
                    <a:schemeClr val="accent1"/>
                  </a:solidFill>
                  <a:latin typeface="Monaco"/>
                  <a:ea typeface="Monaco"/>
                  <a:cs typeface="Monaco"/>
                  <a:sym typeface="Monaco"/>
                </a:defRPr>
              </a:pPr>
              <a:r>
                <a:t>library("tibble")</a:t>
              </a: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a:p>
              <a:pPr algn="l" defTabSz="356362">
                <a:spcBef>
                  <a:spcPts val="900"/>
                </a:spcBef>
                <a:defRPr sz="2318">
                  <a:solidFill>
                    <a:schemeClr val="accent1"/>
                  </a:solidFill>
                  <a:latin typeface="Monaco"/>
                  <a:ea typeface="Monaco"/>
                  <a:cs typeface="Monaco"/>
                  <a:sym typeface="Monaco"/>
                </a:defRPr>
              </a:pPr>
              <a:endParaRPr/>
            </a:p>
          </p:txBody>
        </p:sp>
      </p:gr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sp>
        <p:nvSpPr>
          <p:cNvPr id="1023" name="Tidy tools"/>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tools</a:t>
            </a:r>
          </a:p>
        </p:txBody>
      </p:sp>
      <p:sp>
        <p:nvSpPr>
          <p:cNvPr id="1024" name="Functions are easiest to use when they are:…"/>
          <p:cNvSpPr txBox="1"/>
          <p:nvPr/>
        </p:nvSpPr>
        <p:spPr>
          <a:xfrm>
            <a:off x="2459850" y="2373799"/>
            <a:ext cx="19499065" cy="896840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algn="l">
              <a:spcBef>
                <a:spcPts val="3000"/>
              </a:spcBef>
              <a:defRPr sz="6000">
                <a:latin typeface="Source Sans Pro Light"/>
                <a:ea typeface="Source Sans Pro Light"/>
                <a:cs typeface="Source Sans Pro Light"/>
                <a:sym typeface="Source Sans Pro Light"/>
              </a:defRPr>
            </a:pPr>
            <a:r>
              <a:t>Functions are easiest to use when they are:</a:t>
            </a:r>
          </a:p>
          <a:p>
            <a:pPr marL="762000" indent="-762000" algn="l">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Simple</a:t>
            </a:r>
            <a:r>
              <a:t> - They do one thing, and they do it  well</a:t>
            </a:r>
          </a:p>
          <a:p>
            <a:pPr marL="762000" indent="-762000" algn="l">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Composable</a:t>
            </a:r>
            <a:r>
              <a:t> - They can be combined with other functions for multi-step operations</a:t>
            </a:r>
          </a:p>
          <a:p>
            <a:pPr marL="762000" indent="-762000" algn="l">
              <a:spcBef>
                <a:spcPts val="3000"/>
              </a:spcBef>
              <a:buSzPct val="100000"/>
              <a:buAutoNum type="arabicPeriod"/>
              <a:defRPr sz="6000">
                <a:latin typeface="Source Sans Pro Light"/>
                <a:ea typeface="Source Sans Pro Light"/>
                <a:cs typeface="Source Sans Pro Light"/>
                <a:sym typeface="Source Sans Pro Light"/>
              </a:defRPr>
            </a:pPr>
            <a:r>
              <a:rPr b="1">
                <a:latin typeface="Source Sans Pro"/>
                <a:ea typeface="Source Sans Pro"/>
                <a:cs typeface="Source Sans Pro"/>
                <a:sym typeface="Source Sans Pro"/>
              </a:rPr>
              <a:t>Smart</a:t>
            </a:r>
            <a:r>
              <a:t> - They can use R objects as input.</a:t>
            </a:r>
          </a:p>
          <a:p>
            <a:pPr algn="l">
              <a:defRPr sz="6000">
                <a:latin typeface="Source Sans Pro Light"/>
                <a:ea typeface="Source Sans Pro Light"/>
                <a:cs typeface="Source Sans Pro Light"/>
                <a:sym typeface="Source Sans Pro Light"/>
              </a:defRPr>
            </a:pPr>
            <a:r>
              <a:t>Tidy functions do these things in a specific way.</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27" name="Tidy data"/>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Tidy data</a:t>
            </a:r>
          </a:p>
        </p:txBody>
      </p:sp>
      <p:sp>
        <p:nvSpPr>
          <p:cNvPr id="1028" name="Tidy functions all expect and return the same data structure, known as tidy data:"/>
          <p:cNvSpPr txBox="1"/>
          <p:nvPr/>
        </p:nvSpPr>
        <p:spPr>
          <a:xfrm>
            <a:off x="5110508" y="3514476"/>
            <a:ext cx="14197749" cy="752514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ormAutofit/>
          </a:bodyPr>
          <a:lstStyle/>
          <a:p>
            <a:pPr algn="l">
              <a:spcBef>
                <a:spcPts val="5000"/>
              </a:spcBef>
              <a:defRPr sz="6000">
                <a:latin typeface="Source Sans Pro Light"/>
                <a:ea typeface="Source Sans Pro Light"/>
                <a:cs typeface="Source Sans Pro Light"/>
                <a:sym typeface="Source Sans Pro Light"/>
              </a:defRPr>
            </a:pPr>
            <a:r>
              <a:t>Tidy functions all expect and return the same data structure, known as </a:t>
            </a:r>
            <a:r>
              <a:rPr b="1">
                <a:latin typeface="Source Sans Pro"/>
                <a:ea typeface="Source Sans Pro"/>
                <a:cs typeface="Source Sans Pro"/>
                <a:sym typeface="Source Sans Pro"/>
              </a:rPr>
              <a:t>tidy data</a:t>
            </a:r>
            <a:r>
              <a:t>:</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98F3ED-2282-49F6-A466-E21E94CDB5D5}"/>
              </a:ext>
            </a:extLst>
          </p:cNvPr>
          <p:cNvSpPr>
            <a:spLocks noGrp="1"/>
          </p:cNvSpPr>
          <p:nvPr>
            <p:ph type="title"/>
          </p:nvPr>
        </p:nvSpPr>
        <p:spPr/>
        <p:txBody>
          <a:bodyPr>
            <a:normAutofit fontScale="90000"/>
          </a:bodyPr>
          <a:lstStyle/>
          <a:p>
            <a:r>
              <a:rPr lang="en-GB" dirty="0"/>
              <a:t>What do you mean by “tidy”?</a:t>
            </a:r>
          </a:p>
        </p:txBody>
      </p:sp>
      <p:sp>
        <p:nvSpPr>
          <p:cNvPr id="2" name="Slide Number Placeholder 1">
            <a:extLst>
              <a:ext uri="{FF2B5EF4-FFF2-40B4-BE49-F238E27FC236}">
                <a16:creationId xmlns:a16="http://schemas.microsoft.com/office/drawing/2014/main" id="{4491235F-CF8F-4006-965A-B5EB09EF561C}"/>
              </a:ext>
            </a:extLst>
          </p:cNvPr>
          <p:cNvSpPr>
            <a:spLocks noGrp="1"/>
          </p:cNvSpPr>
          <p:nvPr>
            <p:ph type="sldNum" sz="quarter" idx="2"/>
          </p:nvPr>
        </p:nvSpPr>
        <p:spPr>
          <a:xfrm>
            <a:off x="12033190" y="13019484"/>
            <a:ext cx="299760" cy="513601"/>
          </a:xfrm>
        </p:spPr>
        <p:txBody>
          <a:bodyPr/>
          <a:lstStyle/>
          <a:p>
            <a:fld id="{88F6FEFC-CCC7-A94C-AAC3-BECAE4BF550D}" type="slidenum">
              <a:rPr lang="en-US" smtClean="0"/>
              <a:pPr/>
              <a:t>34</a:t>
            </a:fld>
            <a:endParaRPr lang="en-US" dirty="0"/>
          </a:p>
        </p:txBody>
      </p:sp>
      <p:pic>
        <p:nvPicPr>
          <p:cNvPr id="5" name="Picture 4">
            <a:extLst>
              <a:ext uri="{FF2B5EF4-FFF2-40B4-BE49-F238E27FC236}">
                <a16:creationId xmlns:a16="http://schemas.microsoft.com/office/drawing/2014/main" id="{3907C742-9987-4393-9281-C3F880FC139E}"/>
              </a:ext>
            </a:extLst>
          </p:cNvPr>
          <p:cNvPicPr>
            <a:picLocks noChangeAspect="1"/>
          </p:cNvPicPr>
          <p:nvPr/>
        </p:nvPicPr>
        <p:blipFill>
          <a:blip r:embed="rId3"/>
          <a:stretch>
            <a:fillRect/>
          </a:stretch>
        </p:blipFill>
        <p:spPr>
          <a:xfrm>
            <a:off x="-8930" y="4026795"/>
            <a:ext cx="24384000" cy="7620000"/>
          </a:xfrm>
          <a:prstGeom prst="rect">
            <a:avLst/>
          </a:prstGeom>
        </p:spPr>
      </p:pic>
    </p:spTree>
    <p:extLst>
      <p:ext uri="{BB962C8B-B14F-4D97-AF65-F5344CB8AC3E}">
        <p14:creationId xmlns:p14="http://schemas.microsoft.com/office/powerpoint/2010/main" val="229913522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3C586"/>
            </a:gs>
            <a:gs pos="74003">
              <a:srgbClr val="8EB16F"/>
            </a:gs>
            <a:gs pos="100000">
              <a:srgbClr val="789D57"/>
            </a:gs>
          </a:gsLst>
          <a:path path="circle">
            <a:fillToRect l="50000" t="50000" r="50000" b="50000"/>
          </a:path>
        </a:gradFill>
        <a:effectLst/>
      </p:bgPr>
    </p:bg>
    <p:spTree>
      <p:nvGrpSpPr>
        <p:cNvPr id="1" name=""/>
        <p:cNvGrpSpPr/>
        <p:nvPr/>
      </p:nvGrpSpPr>
      <p:grpSpPr>
        <a:xfrm>
          <a:off x="0" y="0"/>
          <a:ext cx="0" cy="0"/>
          <a:chOff x="0" y="0"/>
          <a:chExt cx="0" cy="0"/>
        </a:xfrm>
      </p:grpSpPr>
      <p:sp>
        <p:nvSpPr>
          <p:cNvPr id="919" name="The Tidyverse"/>
          <p:cNvSpPr txBox="1"/>
          <p:nvPr/>
        </p:nvSpPr>
        <p:spPr>
          <a:xfrm>
            <a:off x="2628899" y="5035550"/>
            <a:ext cx="18716626" cy="330200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Reproducibility</a:t>
            </a:r>
            <a:endParaRPr dirty="0"/>
          </a:p>
        </p:txBody>
      </p:sp>
    </p:spTree>
    <p:extLst>
      <p:ext uri="{BB962C8B-B14F-4D97-AF65-F5344CB8AC3E}">
        <p14:creationId xmlns:p14="http://schemas.microsoft.com/office/powerpoint/2010/main" val="235227781"/>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GOAL: </a:t>
            </a:r>
            <a:r>
              <a:rPr dirty="0"/>
              <a:t>Reproducible data analysis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Reproducibility checklist</a:t>
            </a:r>
          </a:p>
        </p:txBody>
      </p:sp>
      <p:sp>
        <p:nvSpPr>
          <p:cNvPr id="3" name="Content Placeholder 2"/>
          <p:cNvSpPr>
            <a:spLocks noGrp="1"/>
          </p:cNvSpPr>
          <p:nvPr>
            <p:ph idx="1"/>
          </p:nvPr>
        </p:nvSpPr>
        <p:spPr/>
        <p:txBody>
          <a:bodyPr>
            <a:normAutofit/>
          </a:bodyPr>
          <a:lstStyle/>
          <a:p>
            <a:pPr marL="0" indent="0">
              <a:buNone/>
            </a:pPr>
            <a:r>
              <a:rPr b="1" i="1" dirty="0"/>
              <a:t>What does it mean for a data analysis to be “reproducible”?</a:t>
            </a:r>
          </a:p>
          <a:p>
            <a:pPr marL="0" indent="0">
              <a:buNone/>
            </a:pPr>
            <a:endParaRPr dirty="0"/>
          </a:p>
          <a:p>
            <a:r>
              <a:rPr lang="en-GB" dirty="0"/>
              <a:t>Will we be able to consistently reproduce </a:t>
            </a:r>
            <a:r>
              <a:rPr lang="en-GB" b="1" i="1" dirty="0"/>
              <a:t>this analysis</a:t>
            </a:r>
            <a:r>
              <a:rPr lang="en-GB" dirty="0"/>
              <a:t> at an arbitrary point in the future?</a:t>
            </a:r>
          </a:p>
          <a:p>
            <a:r>
              <a:rPr lang="en-GB" dirty="0"/>
              <a:t>Is there sufficient detail accompanying </a:t>
            </a:r>
            <a:r>
              <a:rPr lang="en-GB" b="1" i="1" dirty="0"/>
              <a:t>this analysis </a:t>
            </a:r>
            <a:r>
              <a:rPr lang="en-GB" dirty="0"/>
              <a:t>to understand the assumptions, inputs, choices made?</a:t>
            </a:r>
          </a:p>
          <a:p>
            <a:r>
              <a:rPr lang="en-GB" dirty="0"/>
              <a:t>Can we extend </a:t>
            </a:r>
            <a:r>
              <a:rPr lang="en-GB" b="1" i="1" dirty="0"/>
              <a:t>this analysis </a:t>
            </a:r>
            <a:r>
              <a:rPr lang="en-GB" dirty="0"/>
              <a:t>to cover new </a:t>
            </a:r>
            <a:r>
              <a:rPr lang="en-GB"/>
              <a:t>data?</a:t>
            </a:r>
            <a:endParaRPr lang="en-GB"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Toolkit</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C330AD0-9D61-43B1-8450-6B816718BCDA}"/>
                  </a:ext>
                </a:extLst>
              </p:cNvPr>
              <p:cNvSpPr>
                <a:spLocks noGrp="1"/>
              </p:cNvSpPr>
              <p:nvPr>
                <p:ph idx="1"/>
              </p:nvPr>
            </p:nvSpPr>
            <p:spPr/>
            <p:txBody>
              <a:bodyPr>
                <a:normAutofit/>
              </a:bodyPr>
              <a:lstStyle/>
              <a:p>
                <a:r>
                  <a:rPr lang="en-GB" sz="7200" dirty="0"/>
                  <a:t>Scriptability </a:t>
                </a:r>
                <a14:m>
                  <m:oMath xmlns:m="http://schemas.openxmlformats.org/officeDocument/2006/math">
                    <m:r>
                      <a:rPr lang="en-GB" sz="7200">
                        <a:latin typeface="Cambria Math" panose="02040503050406030204" pitchFamily="18" charset="0"/>
                      </a:rPr>
                      <m:t>→</m:t>
                    </m:r>
                  </m:oMath>
                </a14:m>
                <a:r>
                  <a:rPr lang="en-GB" sz="7200" dirty="0"/>
                  <a:t> R</a:t>
                </a:r>
              </a:p>
              <a:p>
                <a:r>
                  <a:rPr lang="en-GB" sz="7200" dirty="0"/>
                  <a:t>Literate programming (code, narrative, output in one place) </a:t>
                </a:r>
                <a14:m>
                  <m:oMath xmlns:m="http://schemas.openxmlformats.org/officeDocument/2006/math">
                    <m:r>
                      <a:rPr lang="en-GB" sz="7200">
                        <a:latin typeface="Cambria Math" panose="02040503050406030204" pitchFamily="18" charset="0"/>
                      </a:rPr>
                      <m:t>→</m:t>
                    </m:r>
                  </m:oMath>
                </a14:m>
                <a:r>
                  <a:rPr lang="en-GB" sz="7200" dirty="0"/>
                  <a:t> R Markdown </a:t>
                </a:r>
              </a:p>
              <a:p>
                <a:r>
                  <a:rPr lang="en-GB" sz="7200" dirty="0"/>
                  <a:t>R package set &amp; versions</a:t>
                </a:r>
              </a:p>
              <a:p>
                <a:r>
                  <a:rPr lang="en-GB" sz="7200" dirty="0">
                    <a:solidFill>
                      <a:schemeClr val="bg1">
                        <a:lumMod val="85000"/>
                      </a:schemeClr>
                    </a:solidFill>
                  </a:rPr>
                  <a:t>Version control </a:t>
                </a:r>
                <a14:m>
                  <m:oMath xmlns:m="http://schemas.openxmlformats.org/officeDocument/2006/math">
                    <m:r>
                      <a:rPr lang="en-GB" sz="7200">
                        <a:solidFill>
                          <a:schemeClr val="bg1">
                            <a:lumMod val="85000"/>
                          </a:schemeClr>
                        </a:solidFill>
                        <a:latin typeface="Cambria Math" panose="02040503050406030204" pitchFamily="18" charset="0"/>
                      </a:rPr>
                      <m:t>→</m:t>
                    </m:r>
                  </m:oMath>
                </a14:m>
                <a:r>
                  <a:rPr lang="en-GB" sz="7200" dirty="0">
                    <a:solidFill>
                      <a:schemeClr val="bg1">
                        <a:lumMod val="85000"/>
                      </a:schemeClr>
                    </a:solidFill>
                  </a:rPr>
                  <a:t> Git / GitHub</a:t>
                </a:r>
              </a:p>
            </p:txBody>
          </p:sp>
        </mc:Choice>
        <mc:Fallback xmlns="">
          <p:sp>
            <p:nvSpPr>
              <p:cNvPr id="5" name="Content Placeholder 4">
                <a:extLst>
                  <a:ext uri="{FF2B5EF4-FFF2-40B4-BE49-F238E27FC236}">
                    <a16:creationId xmlns:a16="http://schemas.microsoft.com/office/drawing/2014/main" id="{CC330AD0-9D61-43B1-8450-6B816718BCDA}"/>
                  </a:ext>
                </a:extLst>
              </p:cNvPr>
              <p:cNvSpPr>
                <a:spLocks noGrp="1" noRot="1" noChangeAspect="1" noMove="1" noResize="1" noEditPoints="1" noAdjustHandles="1" noChangeArrowheads="1" noChangeShapeType="1" noTextEdit="1"/>
              </p:cNvSpPr>
              <p:nvPr>
                <p:ph idx="1"/>
              </p:nvPr>
            </p:nvSpPr>
            <p:spPr>
              <a:blipFill>
                <a:blip r:embed="rId3"/>
                <a:stretch>
                  <a:fillRect l="-1917" t="-2559"/>
                </a:stretch>
              </a:blipFill>
            </p:spPr>
            <p:txBody>
              <a:bodyPr/>
              <a:lstStyle/>
              <a:p>
                <a:r>
                  <a:rPr lang="en-GB">
                    <a:noFill/>
                  </a:rPr>
                  <a:t> </a:t>
                </a:r>
              </a:p>
            </p:txBody>
          </p:sp>
        </mc:Fallback>
      </mc:AlternateContent>
      <p:sp>
        <p:nvSpPr>
          <p:cNvPr id="4" name="TextBox 3"/>
          <p:cNvSpPr txBox="1"/>
          <p:nvPr/>
        </p:nvSpPr>
        <p:spPr>
          <a:xfrm>
            <a:off x="3962400" y="11226800"/>
            <a:ext cx="16459200" cy="1016000"/>
          </a:xfrm>
          <a:prstGeom prst="rect">
            <a:avLst/>
          </a:prstGeom>
          <a:noFill/>
        </p:spPr>
        <p:txBody>
          <a:bodyPr/>
          <a:lstStyle/>
          <a:p>
            <a:pPr defTabSz="914400" hangingPunct="1"/>
            <a:endParaRPr sz="3600" kern="1200" dirty="0">
              <a:solidFill>
                <a:prstClr val="black"/>
              </a:solidFill>
              <a:latin typeface="Calibri"/>
              <a:ea typeface="+mn-ea"/>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2"/>
              </a:defRPr>
            </a:lvl1pPr>
          </a:lstStyle>
          <a:p>
            <a:pPr>
              <a:defRPr u="none"/>
            </a:pPr>
            <a:r>
              <a:rPr u="sng">
                <a:hlinkClick r:id="rId2"/>
              </a:rPr>
              <a:t>CC BY-SA RStudio</a:t>
            </a:r>
          </a:p>
        </p:txBody>
      </p:sp>
      <p:sp>
        <p:nvSpPr>
          <p:cNvPr id="1054" name="R Notebooks"/>
          <p:cNvSpPr txBox="1"/>
          <p:nvPr/>
        </p:nvSpPr>
        <p:spPr>
          <a:xfrm>
            <a:off x="4025134" y="486187"/>
            <a:ext cx="16368497" cy="23968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10000">
                <a:latin typeface="Source Sans Pro"/>
                <a:ea typeface="Source Sans Pro"/>
                <a:cs typeface="Source Sans Pro"/>
                <a:sym typeface="Source Sans Pro"/>
              </a:defRPr>
            </a:lvl1pPr>
          </a:lstStyle>
          <a:p>
            <a:r>
              <a:t>R Notebooks</a:t>
            </a:r>
          </a:p>
        </p:txBody>
      </p:sp>
      <p:sp>
        <p:nvSpPr>
          <p:cNvPr id="1055" name="An authoring format for Data Science."/>
          <p:cNvSpPr txBox="1"/>
          <p:nvPr/>
        </p:nvSpPr>
        <p:spPr>
          <a:xfrm>
            <a:off x="3199300" y="2425100"/>
            <a:ext cx="18020166" cy="188298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defRPr sz="6000">
                <a:latin typeface="Source Sans Pro"/>
                <a:ea typeface="Source Sans Pro"/>
                <a:cs typeface="Source Sans Pro"/>
                <a:sym typeface="Source Sans Pro"/>
              </a:defRPr>
            </a:lvl1pPr>
          </a:lstStyle>
          <a:p>
            <a:r>
              <a:rPr dirty="0"/>
              <a:t>An authoring format for Data Science.</a:t>
            </a:r>
          </a:p>
        </p:txBody>
      </p:sp>
      <p:grpSp>
        <p:nvGrpSpPr>
          <p:cNvPr id="1058" name="Group"/>
          <p:cNvGrpSpPr/>
          <p:nvPr/>
        </p:nvGrpSpPr>
        <p:grpSpPr>
          <a:xfrm>
            <a:off x="4815743" y="5324011"/>
            <a:ext cx="9359901" cy="6263647"/>
            <a:chOff x="0" y="0"/>
            <a:chExt cx="9359900" cy="6263645"/>
          </a:xfrm>
        </p:grpSpPr>
        <p:pic>
          <p:nvPicPr>
            <p:cNvPr id="1056" name="Group" descr="Group"/>
            <p:cNvPicPr>
              <a:picLocks noChangeAspect="1"/>
            </p:cNvPicPr>
            <p:nvPr/>
          </p:nvPicPr>
          <p:blipFill>
            <a:blip r:embed="rId3"/>
            <a:srcRect l="5530" t="19715" r="5530" b="9305"/>
            <a:stretch>
              <a:fillRect/>
            </a:stretch>
          </p:blipFill>
          <p:spPr>
            <a:xfrm>
              <a:off x="0" y="0"/>
              <a:ext cx="9359900" cy="6263646"/>
            </a:xfrm>
            <a:prstGeom prst="rect">
              <a:avLst/>
            </a:prstGeom>
            <a:ln w="50800" cap="flat">
              <a:solidFill>
                <a:srgbClr val="000000"/>
              </a:solidFill>
              <a:prstDash val="solid"/>
              <a:miter lim="400000"/>
            </a:ln>
            <a:effectLst>
              <a:outerShdw blurRad="165100" dist="63500" dir="5400000" rotWithShape="0">
                <a:srgbClr val="000000">
                  <a:alpha val="50000"/>
                </a:srgbClr>
              </a:outerShdw>
            </a:effectLst>
          </p:spPr>
        </p:pic>
        <p:pic>
          <p:nvPicPr>
            <p:cNvPr id="1057" name="Screen Shot 2017-07-05 at 3.09.22 PM.png" descr="Screen Shot 2017-07-05 at 3.09.22 PM.png"/>
            <p:cNvPicPr>
              <a:picLocks noChangeAspect="1"/>
            </p:cNvPicPr>
            <p:nvPr/>
          </p:nvPicPr>
          <p:blipFill>
            <a:blip r:embed="rId4"/>
            <a:srcRect l="6416" t="29269" r="47324" b="63975"/>
            <a:stretch>
              <a:fillRect/>
            </a:stretch>
          </p:blipFill>
          <p:spPr>
            <a:xfrm>
              <a:off x="100557" y="853164"/>
              <a:ext cx="4860054" cy="595100"/>
            </a:xfrm>
            <a:prstGeom prst="rect">
              <a:avLst/>
            </a:prstGeom>
            <a:ln w="12700" cap="flat">
              <a:noFill/>
              <a:miter lim="400000"/>
            </a:ln>
            <a:effectLst/>
          </p:spPr>
        </p:pic>
      </p:grpSp>
      <p:grpSp>
        <p:nvGrpSpPr>
          <p:cNvPr id="1061" name="Group"/>
          <p:cNvGrpSpPr/>
          <p:nvPr/>
        </p:nvGrpSpPr>
        <p:grpSpPr>
          <a:xfrm>
            <a:off x="4913235" y="6175181"/>
            <a:ext cx="4866237" cy="4903633"/>
            <a:chOff x="94374" y="853164"/>
            <a:chExt cx="4866236" cy="4903632"/>
          </a:xfrm>
        </p:grpSpPr>
        <p:pic>
          <p:nvPicPr>
            <p:cNvPr id="1059" name="Group" descr="Group"/>
            <p:cNvPicPr>
              <a:picLocks noChangeAspect="1"/>
            </p:cNvPicPr>
            <p:nvPr/>
          </p:nvPicPr>
          <p:blipFill>
            <a:blip r:embed="rId3"/>
            <a:srcRect l="6427" t="29423" r="47348" b="15049"/>
            <a:stretch>
              <a:fillRect/>
            </a:stretch>
          </p:blipFill>
          <p:spPr>
            <a:xfrm>
              <a:off x="94374" y="856724"/>
              <a:ext cx="4864590" cy="4900073"/>
            </a:xfrm>
            <a:prstGeom prst="rect">
              <a:avLst/>
            </a:prstGeom>
            <a:ln w="12700" cap="flat">
              <a:noFill/>
              <a:miter lim="400000"/>
            </a:ln>
            <a:effectLst/>
          </p:spPr>
        </p:pic>
        <p:pic>
          <p:nvPicPr>
            <p:cNvPr id="1060" name="Screen Shot 2017-07-05 at 3.09.22 PM.png" descr="Screen Shot 2017-07-05 at 3.09.22 PM.png"/>
            <p:cNvPicPr>
              <a:picLocks noChangeAspect="1"/>
            </p:cNvPicPr>
            <p:nvPr/>
          </p:nvPicPr>
          <p:blipFill>
            <a:blip r:embed="rId4"/>
            <a:srcRect l="6416" t="29269" r="47324" b="63975"/>
            <a:stretch>
              <a:fillRect/>
            </a:stretch>
          </p:blipFill>
          <p:spPr>
            <a:xfrm>
              <a:off x="100557" y="853164"/>
              <a:ext cx="4860054" cy="595100"/>
            </a:xfrm>
            <a:prstGeom prst="rect">
              <a:avLst/>
            </a:prstGeom>
            <a:ln w="12700" cap="flat">
              <a:noFill/>
              <a:miter lim="400000"/>
            </a:ln>
            <a:effectLst/>
          </p:spPr>
        </p:pic>
      </p:grpSp>
      <p:grpSp>
        <p:nvGrpSpPr>
          <p:cNvPr id="1068" name="Group"/>
          <p:cNvGrpSpPr/>
          <p:nvPr/>
        </p:nvGrpSpPr>
        <p:grpSpPr>
          <a:xfrm>
            <a:off x="7292199" y="4420475"/>
            <a:ext cx="7994547" cy="8055433"/>
            <a:chOff x="0" y="0"/>
            <a:chExt cx="7994546" cy="8055432"/>
          </a:xfrm>
        </p:grpSpPr>
        <p:pic>
          <p:nvPicPr>
            <p:cNvPr id="1063" name="Screen Shot 2017-07-05 at 3.09.22 PM.png" descr="Screen Shot 2017-07-05 at 3.09.22 PM.png"/>
            <p:cNvPicPr>
              <a:picLocks noChangeAspect="1"/>
            </p:cNvPicPr>
            <p:nvPr/>
          </p:nvPicPr>
          <p:blipFill>
            <a:blip r:embed="rId4"/>
            <a:srcRect l="6416" t="29335" r="47324" b="15077"/>
            <a:stretch>
              <a:fillRect/>
            </a:stretch>
          </p:blipFill>
          <p:spPr>
            <a:xfrm>
              <a:off x="0" y="0"/>
              <a:ext cx="7994547" cy="8055433"/>
            </a:xfrm>
            <a:prstGeom prst="rect">
              <a:avLst/>
            </a:prstGeom>
            <a:ln w="25400" cap="flat">
              <a:solidFill>
                <a:srgbClr val="919191"/>
              </a:solidFill>
              <a:prstDash val="solid"/>
              <a:miter lim="400000"/>
            </a:ln>
            <a:effectLst/>
          </p:spPr>
        </p:pic>
        <p:grpSp>
          <p:nvGrpSpPr>
            <p:cNvPr id="1066" name="Group"/>
            <p:cNvGrpSpPr/>
            <p:nvPr/>
          </p:nvGrpSpPr>
          <p:grpSpPr>
            <a:xfrm>
              <a:off x="7235466" y="3524365"/>
              <a:ext cx="441742" cy="251445"/>
              <a:chOff x="0" y="0"/>
              <a:chExt cx="441740" cy="251444"/>
            </a:xfrm>
          </p:grpSpPr>
          <p:sp>
            <p:nvSpPr>
              <p:cNvPr id="1064" name="Rounded Rectangle"/>
              <p:cNvSpPr/>
              <p:nvPr/>
            </p:nvSpPr>
            <p:spPr>
              <a:xfrm>
                <a:off x="0" y="0"/>
                <a:ext cx="441741" cy="251445"/>
              </a:xfrm>
              <a:prstGeom prst="roundRect">
                <a:avLst>
                  <a:gd name="adj" fmla="val 33957"/>
                </a:avLst>
              </a:prstGeom>
              <a:solidFill>
                <a:srgbClr val="A6AAA9"/>
              </a:solidFill>
              <a:ln w="9525" cap="flat">
                <a:solidFill>
                  <a:srgbClr val="919191"/>
                </a:solidFill>
                <a:prstDash val="solid"/>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65" name="Triangle"/>
              <p:cNvSpPr/>
              <p:nvPr/>
            </p:nvSpPr>
            <p:spPr>
              <a:xfrm rot="5427224">
                <a:off x="150521" y="77551"/>
                <a:ext cx="192261" cy="971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0076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67" name="Rectangle"/>
            <p:cNvSpPr/>
            <p:nvPr/>
          </p:nvSpPr>
          <p:spPr>
            <a:xfrm>
              <a:off x="800144" y="3855544"/>
              <a:ext cx="163960" cy="676557"/>
            </a:xfrm>
            <a:prstGeom prst="rect">
              <a:avLst/>
            </a:prstGeom>
            <a:solidFill>
              <a:srgbClr val="008F00"/>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69" name="Click to run all code chunks above"/>
          <p:cNvSpPr/>
          <p:nvPr/>
        </p:nvSpPr>
        <p:spPr>
          <a:xfrm>
            <a:off x="16251044" y="4455785"/>
            <a:ext cx="5165330" cy="2517379"/>
          </a:xfrm>
          <a:prstGeom prst="wedgeRectCallout">
            <a:avLst>
              <a:gd name="adj1" fmla="val -88153"/>
              <a:gd name="adj2" fmla="val 85010"/>
            </a:avLst>
          </a:prstGeom>
          <a:solidFill>
            <a:srgbClr val="C0C0C0"/>
          </a:solidFill>
          <a:ln w="25400">
            <a:miter lim="400000"/>
          </a:ln>
          <a:extLst>
            <a:ext uri="{C572A759-6A51-4108-AA02-DFA0A04FC94B}">
              <ma14:wrappingTextBoxFlag xmlns="" xmlns:ma14="http://schemas.microsoft.com/office/mac/drawingml/2011/main" val="1"/>
            </a:ext>
          </a:extLst>
        </p:spPr>
        <p:txBody>
          <a:bodyPr lIns="71437" tIns="71437" rIns="71437" bIns="71437" anchor="ctr"/>
          <a:lstStyle>
            <a:lvl1pPr>
              <a:lnSpc>
                <a:spcPct val="80000"/>
              </a:lnSpc>
              <a:defRPr sz="4000">
                <a:solidFill>
                  <a:srgbClr val="FFFFFF"/>
                </a:solidFill>
                <a:latin typeface="Source Sans Pro Semibold"/>
                <a:ea typeface="Source Sans Pro Semibold"/>
                <a:cs typeface="Source Sans Pro Semibold"/>
                <a:sym typeface="Source Sans Pro Semibold"/>
              </a:defRPr>
            </a:lvl1pPr>
          </a:lstStyle>
          <a:p>
            <a:r>
              <a:rPr dirty="0"/>
              <a:t>Click to run all code chunks above</a:t>
            </a:r>
            <a:r>
              <a:rPr lang="en-GB" dirty="0"/>
              <a:t>.</a:t>
            </a:r>
          </a:p>
          <a:p>
            <a:r>
              <a:rPr lang="en-GB"/>
              <a:t>Runs chunks in order.</a:t>
            </a:r>
            <a:endParaRPr dirty="0"/>
          </a:p>
        </p:txBody>
      </p:sp>
      <p:sp>
        <p:nvSpPr>
          <p:cNvPr id="1070" name="Click to run code in chunk"/>
          <p:cNvSpPr/>
          <p:nvPr/>
        </p:nvSpPr>
        <p:spPr>
          <a:xfrm>
            <a:off x="16251045" y="7341492"/>
            <a:ext cx="5165329" cy="2091929"/>
          </a:xfrm>
          <a:prstGeom prst="wedgeRectCallout">
            <a:avLst>
              <a:gd name="adj1" fmla="val -72445"/>
              <a:gd name="adj2" fmla="val -16303"/>
            </a:avLst>
          </a:prstGeom>
          <a:solidFill>
            <a:srgbClr val="919191"/>
          </a:solidFill>
          <a:ln w="254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r>
              <a:t>Click to run code in chunk</a:t>
            </a:r>
          </a:p>
        </p:txBody>
      </p:sp>
      <p:grpSp>
        <p:nvGrpSpPr>
          <p:cNvPr id="1073" name="Group"/>
          <p:cNvGrpSpPr/>
          <p:nvPr/>
        </p:nvGrpSpPr>
        <p:grpSpPr>
          <a:xfrm>
            <a:off x="4914303" y="4404779"/>
            <a:ext cx="2386759" cy="8098451"/>
            <a:chOff x="0" y="8527"/>
            <a:chExt cx="2386757" cy="8098449"/>
          </a:xfrm>
        </p:grpSpPr>
        <p:sp>
          <p:nvSpPr>
            <p:cNvPr id="1071" name="Shape"/>
            <p:cNvSpPr/>
            <p:nvPr/>
          </p:nvSpPr>
          <p:spPr>
            <a:xfrm>
              <a:off x="9752" y="8527"/>
              <a:ext cx="2377006" cy="8098450"/>
            </a:xfrm>
            <a:custGeom>
              <a:avLst/>
              <a:gdLst/>
              <a:ahLst/>
              <a:cxnLst>
                <a:cxn ang="0">
                  <a:pos x="wd2" y="hd2"/>
                </a:cxn>
                <a:cxn ang="5400000">
                  <a:pos x="wd2" y="hd2"/>
                </a:cxn>
                <a:cxn ang="10800000">
                  <a:pos x="wd2" y="hd2"/>
                </a:cxn>
                <a:cxn ang="16200000">
                  <a:pos x="wd2" y="hd2"/>
                </a:cxn>
              </a:cxnLst>
              <a:rect l="0" t="0" r="r" b="b"/>
              <a:pathLst>
                <a:path w="21600" h="21600" extrusionOk="0">
                  <a:moveTo>
                    <a:pt x="38" y="4775"/>
                  </a:moveTo>
                  <a:lnTo>
                    <a:pt x="21600" y="0"/>
                  </a:lnTo>
                  <a:lnTo>
                    <a:pt x="21473" y="21600"/>
                  </a:lnTo>
                  <a:lnTo>
                    <a:pt x="0" y="17779"/>
                  </a:lnTo>
                  <a:lnTo>
                    <a:pt x="38" y="4775"/>
                  </a:lnTo>
                  <a:close/>
                </a:path>
              </a:pathLst>
            </a:custGeom>
            <a:solidFill>
              <a:srgbClr val="000000">
                <a:alpha val="33169"/>
              </a:srgbClr>
            </a:solidFill>
            <a:ln w="25400" cap="flat">
              <a:noFill/>
              <a:miter lim="400000"/>
            </a:ln>
            <a:effectLst/>
          </p:spPr>
          <p:txBody>
            <a:bodyPr wrap="square" lIns="0" tIns="0" rIns="0" bIns="0" numCol="1" anchor="t">
              <a:noAutofit/>
            </a:bodyPr>
            <a:lstStyle/>
            <a:p>
              <a:pPr>
                <a:defRPr sz="5600">
                  <a:solidFill>
                    <a:srgbClr val="FFFFFF"/>
                  </a:solidFill>
                  <a:effectLst>
                    <a:outerShdw blurRad="38100" dist="12700" dir="5400000" rotWithShape="0">
                      <a:srgbClr val="000000">
                        <a:alpha val="50000"/>
                      </a:srgbClr>
                    </a:outerShdw>
                  </a:effectLst>
                </a:defRPr>
              </a:pPr>
              <a:endParaRPr/>
            </a:p>
          </p:txBody>
        </p:sp>
        <p:sp>
          <p:nvSpPr>
            <p:cNvPr id="1072" name="Rectangle"/>
            <p:cNvSpPr/>
            <p:nvPr/>
          </p:nvSpPr>
          <p:spPr>
            <a:xfrm>
              <a:off x="0" y="1779645"/>
              <a:ext cx="2377602" cy="4902201"/>
            </a:xfrm>
            <a:prstGeom prst="rect">
              <a:avLst/>
            </a:prstGeom>
            <a:solidFill>
              <a:srgbClr val="000000">
                <a:alpha val="13932"/>
              </a:srgbClr>
            </a:solidFill>
            <a:ln w="25400" cap="flat">
              <a:noFill/>
              <a:miter lim="400000"/>
            </a:ln>
            <a:effectLst/>
          </p:spPr>
          <p:txBody>
            <a:bodyPr wrap="square" lIns="71437" tIns="71437" rIns="71437" bIns="71437" numCol="1" anchor="ctr">
              <a:noAutofit/>
            </a:bodyPr>
            <a:lstStyle/>
            <a:p>
              <a:pPr>
                <a:defRPr sz="5600">
                  <a:solidFill>
                    <a:srgbClr val="FFFFFF"/>
                  </a:solidFill>
                  <a:effectLst>
                    <a:outerShdw blurRad="38100" dist="12700" dir="5400000" rotWithShape="0">
                      <a:srgbClr val="000000">
                        <a:alpha val="50000"/>
                      </a:srgbClr>
                    </a:outerShdw>
                  </a:effectLst>
                </a:defRPr>
              </a:pPr>
              <a:endParaRPr/>
            </a:p>
          </p:txBody>
        </p:sp>
      </p:grpSp>
      <p:sp>
        <p:nvSpPr>
          <p:cNvPr id="1074" name="Code result"/>
          <p:cNvSpPr/>
          <p:nvPr/>
        </p:nvSpPr>
        <p:spPr>
          <a:xfrm>
            <a:off x="16251045" y="9801749"/>
            <a:ext cx="5165329" cy="2091929"/>
          </a:xfrm>
          <a:prstGeom prst="wedgeRectCallout">
            <a:avLst>
              <a:gd name="adj1" fmla="val -81421"/>
              <a:gd name="adj2" fmla="val -42776"/>
            </a:avLst>
          </a:prstGeom>
          <a:solidFill>
            <a:srgbClr val="53585F"/>
          </a:solidFill>
          <a:ln w="25400">
            <a:miter lim="400000"/>
          </a:ln>
          <a:extLst>
            <a:ext uri="{C572A759-6A51-4108-AA02-DFA0A04FC94B}">
              <ma14:wrappingTextBoxFlag xmlns="" xmlns:ma14="http://schemas.microsoft.com/office/mac/drawingml/2011/main" val="1"/>
            </a:ext>
          </a:extLst>
        </p:spPr>
        <p:txBody>
          <a:bodyPr lIns="71437" tIns="71437" rIns="71437" bIns="71437" anchor="ctr"/>
          <a:lstStyle>
            <a:lvl1pPr>
              <a:defRPr sz="4000">
                <a:solidFill>
                  <a:srgbClr val="FFFFFF"/>
                </a:solidFill>
                <a:latin typeface="Source Sans Pro Semibold"/>
                <a:ea typeface="Source Sans Pro Semibold"/>
                <a:cs typeface="Source Sans Pro Semibold"/>
                <a:sym typeface="Source Sans Pro Semibold"/>
              </a:defRPr>
            </a:lvl1pPr>
          </a:lstStyle>
          <a:p>
            <a:r>
              <a:t>Code result</a:t>
            </a:r>
          </a:p>
        </p:txBody>
      </p:sp>
    </p:spTree>
    <p:extLst>
      <p:ext uri="{BB962C8B-B14F-4D97-AF65-F5344CB8AC3E}">
        <p14:creationId xmlns:p14="http://schemas.microsoft.com/office/powerpoint/2010/main" val="386726761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R Packages"/>
          <p:cNvSpPr txBox="1"/>
          <p:nvPr/>
        </p:nvSpPr>
        <p:spPr>
          <a:xfrm>
            <a:off x="2628899" y="3557489"/>
            <a:ext cx="18716626" cy="62581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References &amp; resources</a:t>
            </a:r>
            <a:endParaRPr dirty="0"/>
          </a:p>
        </p:txBody>
      </p:sp>
    </p:spTree>
    <p:extLst>
      <p:ext uri="{BB962C8B-B14F-4D97-AF65-F5344CB8AC3E}">
        <p14:creationId xmlns:p14="http://schemas.microsoft.com/office/powerpoint/2010/main" val="221119519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Your Turn"/>
          <p:cNvSpPr txBox="1">
            <a:spLocks noGrp="1"/>
          </p:cNvSpPr>
          <p:nvPr>
            <p:ph type="title" idx="4294967295"/>
          </p:nvPr>
        </p:nvSpPr>
        <p:spPr>
          <a:xfrm>
            <a:off x="4833937" y="357187"/>
            <a:ext cx="14716126" cy="3429001"/>
          </a:xfrm>
          <a:prstGeom prst="rect">
            <a:avLst/>
          </a:prstGeom>
        </p:spPr>
        <p:txBody>
          <a:bodyPr lIns="71437" tIns="71437" rIns="71437" bIns="71437"/>
          <a:lstStyle>
            <a:lvl1pPr algn="ctr" defTabSz="584200">
              <a:defRPr sz="11800" cap="none">
                <a:solidFill>
                  <a:srgbClr val="005493"/>
                </a:solidFill>
                <a:latin typeface="Source Sans Pro"/>
                <a:ea typeface="Source Sans Pro"/>
                <a:cs typeface="Source Sans Pro"/>
                <a:sym typeface="Source Sans Pro"/>
              </a:defRPr>
            </a:lvl1pPr>
          </a:lstStyle>
          <a:p>
            <a:r>
              <a:t>Your Turn</a:t>
            </a:r>
          </a:p>
        </p:txBody>
      </p:sp>
      <p:sp>
        <p:nvSpPr>
          <p:cNvPr id="1050" name="Open 00-Introduction.Rmd. Read through the notebook and do everything it tells you to do."/>
          <p:cNvSpPr txBox="1">
            <a:spLocks noGrp="1"/>
          </p:cNvSpPr>
          <p:nvPr>
            <p:ph type="body" idx="4294967295"/>
          </p:nvPr>
        </p:nvSpPr>
        <p:spPr>
          <a:xfrm>
            <a:off x="1445226" y="3482790"/>
            <a:ext cx="21493548" cy="6750420"/>
          </a:xfrm>
          <a:prstGeom prst="rect">
            <a:avLst/>
          </a:prstGeom>
        </p:spPr>
        <p:txBody>
          <a:bodyPr lIns="71437" tIns="71437" rIns="71437" bIns="71437"/>
          <a:lstStyle/>
          <a:p>
            <a:pPr marL="0" indent="0" defTabSz="584200">
              <a:spcBef>
                <a:spcPts val="2400"/>
              </a:spcBef>
              <a:buSzTx/>
              <a:buNone/>
              <a:defRPr sz="6700">
                <a:solidFill>
                  <a:srgbClr val="005493"/>
                </a:solidFill>
                <a:latin typeface="Source Sans Pro"/>
                <a:ea typeface="Source Sans Pro"/>
                <a:cs typeface="Source Sans Pro"/>
                <a:sym typeface="Source Sans Pro"/>
              </a:defRPr>
            </a:pPr>
            <a:r>
              <a:rPr dirty="0"/>
              <a:t>Open </a:t>
            </a:r>
            <a:r>
              <a:rPr lang="en-GB" sz="6700" dirty="0">
                <a:solidFill>
                  <a:srgbClr val="005493"/>
                </a:solidFill>
                <a:latin typeface="Source Sans Pro Semibold"/>
                <a:ea typeface="Source Sans Pro Semibold"/>
              </a:rPr>
              <a:t>/exercises/</a:t>
            </a:r>
            <a:r>
              <a:rPr sz="6700" dirty="0">
                <a:solidFill>
                  <a:srgbClr val="005493"/>
                </a:solidFill>
                <a:latin typeface="Source Sans Pro Semibold"/>
                <a:ea typeface="Source Sans Pro Semibold"/>
                <a:sym typeface="Source Sans Pro Semibold"/>
              </a:rPr>
              <a:t>00-Introduction</a:t>
            </a:r>
            <a:r>
              <a:rPr dirty="0">
                <a:latin typeface="Source Sans Pro Semibold"/>
                <a:ea typeface="Source Sans Pro Semibold"/>
                <a:cs typeface="Source Sans Pro Semibold"/>
                <a:sym typeface="Source Sans Pro Semibold"/>
              </a:rPr>
              <a:t>.Rmd</a:t>
            </a:r>
            <a:r>
              <a:rPr dirty="0"/>
              <a:t>. Read through the notebook and do everything it tells you to do.</a:t>
            </a:r>
          </a:p>
        </p:txBody>
      </p:sp>
      <p:pic>
        <p:nvPicPr>
          <p:cNvPr id="1051" name="Timer_Black_W_10_Alarm-6.mov" descr="Timer_Black_W_10_Alarm-6.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19088406" y="11645648"/>
            <a:ext cx="4544635" cy="1359812"/>
          </a:xfrm>
          <a:prstGeom prst="rect">
            <a:avLst/>
          </a:prstGeom>
          <a:ln w="12700">
            <a:solidFill>
              <a:srgbClr val="A6AAA9"/>
            </a:solidFill>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000000" fill="hold"/>
                                        <p:tgtEl>
                                          <p:spTgt spid="105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51"/>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pic>
        <p:nvPicPr>
          <p:cNvPr id="101" name="r_for_data_science_comp_6x9_alternate.pdf" descr="r_for_data_science_comp_6x9_alternate.pdf"/>
          <p:cNvPicPr>
            <a:picLocks noChangeAspect="1"/>
          </p:cNvPicPr>
          <p:nvPr/>
        </p:nvPicPr>
        <p:blipFill>
          <a:blip r:embed="rId4"/>
          <a:stretch>
            <a:fillRect/>
          </a:stretch>
        </p:blipFill>
        <p:spPr>
          <a:xfrm>
            <a:off x="1322050" y="2125056"/>
            <a:ext cx="6310592" cy="9465888"/>
          </a:xfrm>
          <a:prstGeom prst="rect">
            <a:avLst/>
          </a:prstGeom>
          <a:ln w="12700">
            <a:miter lim="400000"/>
          </a:ln>
        </p:spPr>
      </p:pic>
      <p:sp>
        <p:nvSpPr>
          <p:cNvPr id="4" name="TextBox 3">
            <a:extLst>
              <a:ext uri="{FF2B5EF4-FFF2-40B4-BE49-F238E27FC236}">
                <a16:creationId xmlns:a16="http://schemas.microsoft.com/office/drawing/2014/main" id="{1CF2E04B-004D-422C-9799-46BB8C581FA6}"/>
              </a:ext>
            </a:extLst>
          </p:cNvPr>
          <p:cNvSpPr txBox="1"/>
          <p:nvPr/>
        </p:nvSpPr>
        <p:spPr>
          <a:xfrm>
            <a:off x="9042699" y="4554485"/>
            <a:ext cx="13528543" cy="46070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R="0" algn="l" defTabSz="584200" rtl="0" fontAlgn="auto" latinLnBrk="0" hangingPunct="0">
              <a:lnSpc>
                <a:spcPct val="100000"/>
              </a:lnSpc>
              <a:spcBef>
                <a:spcPts val="0"/>
              </a:spcBef>
              <a:spcAft>
                <a:spcPts val="0"/>
              </a:spcAft>
              <a:buClrTx/>
              <a:buSzTx/>
              <a:tabLst/>
            </a:pPr>
            <a:r>
              <a:rPr lang="en-GB" dirty="0"/>
              <a:t>Accompanying </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book for this course.</a:t>
            </a:r>
          </a:p>
          <a:p>
            <a:pPr marL="857250" marR="0" indent="-85725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Very readable</a:t>
            </a:r>
          </a:p>
          <a:p>
            <a:pPr marL="857250" marR="0" indent="-85725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GB" dirty="0"/>
              <a:t>Covers all the material from the course and more.</a:t>
            </a:r>
          </a:p>
          <a:p>
            <a:pPr marL="857250" indent="-857250" algn="l">
              <a:buFont typeface="Arial" panose="020B0604020202020204" pitchFamily="34" charset="0"/>
              <a:buChar char="•"/>
            </a:pPr>
            <a:r>
              <a:rPr lang="en-GB" dirty="0"/>
              <a:t>Read online at </a:t>
            </a:r>
            <a:r>
              <a:rPr lang="en-GB" dirty="0">
                <a:hlinkClick r:id="rId5"/>
              </a:rPr>
              <a:t>https://r4ds.had.co.nz/</a:t>
            </a:r>
            <a:r>
              <a:rPr lang="en-GB" dirty="0"/>
              <a:t> </a:t>
            </a:r>
          </a:p>
        </p:txBody>
      </p:sp>
    </p:spTree>
    <p:extLst>
      <p:ext uri="{BB962C8B-B14F-4D97-AF65-F5344CB8AC3E}">
        <p14:creationId xmlns:p14="http://schemas.microsoft.com/office/powerpoint/2010/main" val="4235526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C BY-SA RStudio"/>
          <p:cNvSpPr txBox="1"/>
          <p:nvPr/>
        </p:nvSpPr>
        <p:spPr>
          <a:xfrm>
            <a:off x="107771" y="13041442"/>
            <a:ext cx="2428558" cy="549276"/>
          </a:xfrm>
          <a:prstGeom prst="rect">
            <a:avLst/>
          </a:prstGeom>
          <a:ln w="12700">
            <a:miter lim="400000"/>
          </a:ln>
          <a:extLst>
            <a:ext uri="{C572A759-6A51-4108-AA02-DFA0A04FC94B}">
              <ma14:wrappingTextBoxFlag xmlns="" xmlns:ma14="http://schemas.microsoft.com/office/mac/drawingml/2011/main" val="1"/>
            </a:ext>
          </a:extLst>
        </p:spPr>
        <p:txBody>
          <a:bodyPr wrap="none" lIns="71437" tIns="71437" rIns="71437" bIns="71437" anchor="ctr">
            <a:spAutoFit/>
          </a:bodyPr>
          <a:lstStyle>
            <a:lvl1pPr>
              <a:defRPr sz="2500" u="sng">
                <a:solidFill>
                  <a:srgbClr val="78AAD6"/>
                </a:solidFill>
                <a:latin typeface="Source Sans Pro"/>
                <a:ea typeface="Source Sans Pro"/>
                <a:cs typeface="Source Sans Pro"/>
                <a:sym typeface="Source Sans Pro"/>
                <a:hlinkClick r:id="rId3"/>
              </a:defRPr>
            </a:lvl1pPr>
          </a:lstStyle>
          <a:p>
            <a:pPr>
              <a:defRPr u="none"/>
            </a:pPr>
            <a:r>
              <a:rPr u="sng">
                <a:hlinkClick r:id="rId3"/>
              </a:rPr>
              <a:t>CC BY-SA RStudio</a:t>
            </a:r>
          </a:p>
        </p:txBody>
      </p:sp>
      <p:grpSp>
        <p:nvGrpSpPr>
          <p:cNvPr id="4" name="Group 3">
            <a:extLst>
              <a:ext uri="{FF2B5EF4-FFF2-40B4-BE49-F238E27FC236}">
                <a16:creationId xmlns:a16="http://schemas.microsoft.com/office/drawing/2014/main" id="{E77BB273-CFCA-4A7D-B698-CA7FA6249EE5}"/>
              </a:ext>
            </a:extLst>
          </p:cNvPr>
          <p:cNvGrpSpPr/>
          <p:nvPr/>
        </p:nvGrpSpPr>
        <p:grpSpPr>
          <a:xfrm>
            <a:off x="4662487" y="1850826"/>
            <a:ext cx="15059025" cy="9753130"/>
            <a:chOff x="641684" y="487247"/>
            <a:chExt cx="15059025" cy="9753130"/>
          </a:xfrm>
        </p:grpSpPr>
        <p:pic>
          <p:nvPicPr>
            <p:cNvPr id="2" name="Picture 1">
              <a:extLst>
                <a:ext uri="{FF2B5EF4-FFF2-40B4-BE49-F238E27FC236}">
                  <a16:creationId xmlns:a16="http://schemas.microsoft.com/office/drawing/2014/main" id="{A48DE460-2D02-405D-9B2F-973EA79B52E2}"/>
                </a:ext>
              </a:extLst>
            </p:cNvPr>
            <p:cNvPicPr>
              <a:picLocks noChangeAspect="1"/>
            </p:cNvPicPr>
            <p:nvPr/>
          </p:nvPicPr>
          <p:blipFill>
            <a:blip r:embed="rId4"/>
            <a:stretch>
              <a:fillRect/>
            </a:stretch>
          </p:blipFill>
          <p:spPr>
            <a:xfrm>
              <a:off x="641684" y="487247"/>
              <a:ext cx="15059025" cy="7439025"/>
            </a:xfrm>
            <a:prstGeom prst="rect">
              <a:avLst/>
            </a:prstGeom>
          </p:spPr>
        </p:pic>
        <p:sp>
          <p:nvSpPr>
            <p:cNvPr id="7" name="TextBox 6">
              <a:extLst>
                <a:ext uri="{FF2B5EF4-FFF2-40B4-BE49-F238E27FC236}">
                  <a16:creationId xmlns:a16="http://schemas.microsoft.com/office/drawing/2014/main" id="{BAA46F1B-1B20-4B48-BB95-810F08A143BC}"/>
                </a:ext>
              </a:extLst>
            </p:cNvPr>
            <p:cNvSpPr txBox="1"/>
            <p:nvPr/>
          </p:nvSpPr>
          <p:spPr>
            <a:xfrm>
              <a:off x="641684" y="8311004"/>
              <a:ext cx="14597331" cy="19293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R="0" algn="l" defTabSz="584200" rtl="0" fontAlgn="auto" latinLnBrk="0" hangingPunct="0">
                <a:lnSpc>
                  <a:spcPct val="100000"/>
                </a:lnSpc>
                <a:spcBef>
                  <a:spcPts val="0"/>
                </a:spcBef>
                <a:spcAft>
                  <a:spcPts val="0"/>
                </a:spcAft>
                <a:buClrTx/>
                <a:buSzTx/>
                <a:tabLst/>
              </a:pP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Reference material for all </a:t>
              </a:r>
              <a:r>
                <a:rPr kumimoji="0" lang="en-GB" sz="5800" b="0" i="0" u="none" strike="noStrike" cap="none" spc="0" normalizeH="0" baseline="0" dirty="0" err="1">
                  <a:ln>
                    <a:noFill/>
                  </a:ln>
                  <a:solidFill>
                    <a:srgbClr val="000000"/>
                  </a:solidFill>
                  <a:effectLst/>
                  <a:uFillTx/>
                  <a:latin typeface="Gill Sans"/>
                  <a:ea typeface="Gill Sans"/>
                  <a:cs typeface="Gill Sans"/>
                  <a:sym typeface="Gill Sans"/>
                </a:rPr>
                <a:t>tidyverse</a:t>
              </a:r>
              <a:r>
                <a:rPr kumimoji="0" lang="en-GB" sz="5800" b="0" i="0" u="none" strike="noStrike" cap="none" spc="0" normalizeH="0" baseline="0" dirty="0">
                  <a:ln>
                    <a:noFill/>
                  </a:ln>
                  <a:solidFill>
                    <a:srgbClr val="000000"/>
                  </a:solidFill>
                  <a:effectLst/>
                  <a:uFillTx/>
                  <a:latin typeface="Gill Sans"/>
                  <a:ea typeface="Gill Sans"/>
                  <a:cs typeface="Gill Sans"/>
                  <a:sym typeface="Gill Sans"/>
                </a:rPr>
                <a:t> packages</a:t>
              </a:r>
            </a:p>
            <a:p>
              <a:pPr marL="857250" indent="-857250" algn="l">
                <a:buFont typeface="Arial" panose="020B0604020202020204" pitchFamily="34" charset="0"/>
                <a:buChar char="•"/>
              </a:pPr>
              <a:r>
                <a:rPr lang="en-GB" dirty="0">
                  <a:hlinkClick r:id="rId5"/>
                </a:rPr>
                <a:t>http://tidyverse.org</a:t>
              </a:r>
              <a:r>
                <a:rPr lang="en-GB" dirty="0"/>
                <a:t> </a:t>
              </a:r>
            </a:p>
          </p:txBody>
        </p:sp>
      </p:grpSp>
    </p:spTree>
    <p:extLst>
      <p:ext uri="{BB962C8B-B14F-4D97-AF65-F5344CB8AC3E}">
        <p14:creationId xmlns:p14="http://schemas.microsoft.com/office/powerpoint/2010/main" val="3961726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R Packages"/>
          <p:cNvSpPr txBox="1"/>
          <p:nvPr/>
        </p:nvSpPr>
        <p:spPr>
          <a:xfrm>
            <a:off x="2628899" y="3557489"/>
            <a:ext cx="18716626" cy="625812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defTabSz="825500">
              <a:defRPr sz="20000">
                <a:solidFill>
                  <a:srgbClr val="F0F0F0"/>
                </a:solidFill>
                <a:latin typeface="Source Sans Pro"/>
                <a:ea typeface="Source Sans Pro"/>
                <a:cs typeface="Source Sans Pro"/>
                <a:sym typeface="Source Sans Pro"/>
              </a:defRPr>
            </a:lvl1pPr>
          </a:lstStyle>
          <a:p>
            <a:r>
              <a:rPr lang="en-GB" dirty="0"/>
              <a:t>Introduction to </a:t>
            </a:r>
          </a:p>
          <a:p>
            <a:r>
              <a:rPr lang="en-GB" dirty="0"/>
              <a:t>R &amp; RStudio</a:t>
            </a:r>
            <a:endParaRPr dirty="0"/>
          </a:p>
        </p:txBody>
      </p:sp>
    </p:spTree>
    <p:extLst>
      <p:ext uri="{BB962C8B-B14F-4D97-AF65-F5344CB8AC3E}">
        <p14:creationId xmlns:p14="http://schemas.microsoft.com/office/powerpoint/2010/main" val="25058913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FB98117-01E5-488F-A0B5-44330E4C55CB}"/>
              </a:ext>
            </a:extLst>
          </p:cNvPr>
          <p:cNvGrpSpPr/>
          <p:nvPr/>
        </p:nvGrpSpPr>
        <p:grpSpPr>
          <a:xfrm>
            <a:off x="2335936" y="4599100"/>
            <a:ext cx="19712127" cy="4214775"/>
            <a:chOff x="1569203" y="3877205"/>
            <a:chExt cx="19712127" cy="4214775"/>
          </a:xfrm>
        </p:grpSpPr>
        <p:sp>
          <p:nvSpPr>
            <p:cNvPr id="4" name="TextBox 3">
              <a:extLst>
                <a:ext uri="{FF2B5EF4-FFF2-40B4-BE49-F238E27FC236}">
                  <a16:creationId xmlns:a16="http://schemas.microsoft.com/office/drawing/2014/main" id="{9FA1692E-5CE7-4798-916B-8C18B0963F5A}"/>
                </a:ext>
              </a:extLst>
            </p:cNvPr>
            <p:cNvSpPr txBox="1"/>
            <p:nvPr/>
          </p:nvSpPr>
          <p:spPr>
            <a:xfrm>
              <a:off x="1569203" y="4381270"/>
              <a:ext cx="19712127" cy="32066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19900" b="0" i="0" u="none" strike="noStrike" cap="none" spc="0" normalizeH="0" baseline="0" dirty="0">
                  <a:ln>
                    <a:noFill/>
                  </a:ln>
                  <a:solidFill>
                    <a:srgbClr val="000000"/>
                  </a:solidFill>
                  <a:effectLst/>
                  <a:uFillTx/>
                  <a:latin typeface="Arial Black" panose="020B0A04020102020204" pitchFamily="34" charset="0"/>
                  <a:sym typeface="Gill Sans"/>
                </a:rPr>
                <a:t>What is        ? </a:t>
              </a:r>
            </a:p>
          </p:txBody>
        </p:sp>
        <p:pic>
          <p:nvPicPr>
            <p:cNvPr id="5" name="Picture 2" descr="File:R logo.svg">
              <a:extLst>
                <a:ext uri="{FF2B5EF4-FFF2-40B4-BE49-F238E27FC236}">
                  <a16:creationId xmlns:a16="http://schemas.microsoft.com/office/drawing/2014/main" id="{6F3845A4-6BFD-4D36-8645-36E22E618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519" y="3877205"/>
              <a:ext cx="5439390" cy="42147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405492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F0856-1659-480F-950E-E1B079BFD887}"/>
              </a:ext>
            </a:extLst>
          </p:cNvPr>
          <p:cNvSpPr txBox="1"/>
          <p:nvPr/>
        </p:nvSpPr>
        <p:spPr>
          <a:xfrm>
            <a:off x="1696456" y="5359514"/>
            <a:ext cx="20991087"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0" hangingPunct="0">
              <a:lnSpc>
                <a:spcPct val="100000"/>
              </a:lnSpc>
              <a:spcBef>
                <a:spcPts val="0"/>
              </a:spcBef>
              <a:spcAft>
                <a:spcPts val="0"/>
              </a:spcAft>
              <a:buClrTx/>
              <a:buSzTx/>
              <a:buFontTx/>
              <a:buNone/>
              <a:tabLst/>
            </a:pPr>
            <a:r>
              <a:rPr kumimoji="0" lang="en-GB" sz="8800" b="0" i="0" u="none" strike="noStrike" cap="none" spc="0" normalizeH="0" baseline="0" dirty="0">
                <a:ln>
                  <a:noFill/>
                </a:ln>
                <a:solidFill>
                  <a:srgbClr val="000000"/>
                </a:solidFill>
                <a:effectLst/>
                <a:uFillTx/>
                <a:latin typeface="Arial Black" panose="020B0A04020102020204" pitchFamily="34" charset="0"/>
                <a:sym typeface="Gill Sans"/>
              </a:rPr>
              <a:t>Statistical programming language</a:t>
            </a:r>
          </a:p>
        </p:txBody>
      </p:sp>
    </p:spTree>
    <p:extLst>
      <p:ext uri="{BB962C8B-B14F-4D97-AF65-F5344CB8AC3E}">
        <p14:creationId xmlns:p14="http://schemas.microsoft.com/office/powerpoint/2010/main" val="187608929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1013</TotalTime>
  <Words>2465</Words>
  <Application>Microsoft Macintosh PowerPoint</Application>
  <PresentationFormat>Custom</PresentationFormat>
  <Paragraphs>321</Paragraphs>
  <Slides>40</Slides>
  <Notes>28</Notes>
  <HiddenSlides>0</HiddenSlides>
  <MMClips>1</MMClips>
  <ScaleCrop>false</ScaleCrop>
  <HeadingPairs>
    <vt:vector size="6" baseType="variant">
      <vt:variant>
        <vt:lpstr>Fonts Used</vt:lpstr>
      </vt:variant>
      <vt:variant>
        <vt:i4>18</vt:i4>
      </vt:variant>
      <vt:variant>
        <vt:lpstr>Theme</vt:lpstr>
      </vt:variant>
      <vt:variant>
        <vt:i4>2</vt:i4>
      </vt:variant>
      <vt:variant>
        <vt:lpstr>Slide Titles</vt:lpstr>
      </vt:variant>
      <vt:variant>
        <vt:i4>40</vt:i4>
      </vt:variant>
    </vt:vector>
  </HeadingPairs>
  <TitlesOfParts>
    <vt:vector size="60" baseType="lpstr">
      <vt:lpstr>Arial</vt:lpstr>
      <vt:lpstr>Arial Black</vt:lpstr>
      <vt:lpstr>Calibri</vt:lpstr>
      <vt:lpstr>Cambria Math</vt:lpstr>
      <vt:lpstr>Courier</vt:lpstr>
      <vt:lpstr>FontAwesome</vt:lpstr>
      <vt:lpstr>Gill Sans</vt:lpstr>
      <vt:lpstr>Gill Sans Light</vt:lpstr>
      <vt:lpstr>Helvetica</vt:lpstr>
      <vt:lpstr>Helvetica Neue</vt:lpstr>
      <vt:lpstr>Lucida Grande</vt:lpstr>
      <vt:lpstr>Marker Felt</vt:lpstr>
      <vt:lpstr>Monaco</vt:lpstr>
      <vt:lpstr>Source Sans Pro</vt:lpstr>
      <vt:lpstr>Source Sans Pro Black</vt:lpstr>
      <vt:lpstr>Source Sans Pro ExtraLight</vt:lpstr>
      <vt:lpstr>Source Sans Pro Light</vt:lpstr>
      <vt:lpstr>Source Sans Pro Semibold</vt:lpstr>
      <vt:lpstr>White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RStudio?</vt:lpstr>
      <vt:lpstr>Let’s take a tour - R / RStudio</vt:lpstr>
      <vt:lpstr>Concepts introduced:</vt:lpstr>
      <vt:lpstr>R (absolute)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you mean by “tidy”?</vt:lpstr>
      <vt:lpstr>PowerPoint Presentation</vt:lpstr>
      <vt:lpstr>GOAL: Reproducible data analysis</vt:lpstr>
      <vt:lpstr>Reproducibility checklist</vt:lpstr>
      <vt:lpstr>Toolkit</vt:lpstr>
      <vt:lpstr>PowerPoint Presentation</vt:lpstr>
      <vt:lpstr>Your Turn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Martin Frigaard</cp:lastModifiedBy>
  <cp:revision>79</cp:revision>
  <dcterms:modified xsi:type="dcterms:W3CDTF">2021-03-20T06:16:09Z</dcterms:modified>
</cp:coreProperties>
</file>